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87901" autoAdjust="0"/>
  </p:normalViewPr>
  <p:slideViewPr>
    <p:cSldViewPr snapToGrid="0">
      <p:cViewPr varScale="1">
        <p:scale>
          <a:sx n="96" d="100"/>
          <a:sy n="96" d="100"/>
        </p:scale>
        <p:origin x="5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FA0D22-C3F1-4A6C-9E0A-26A228DD4AE3}" type="datetimeFigureOut">
              <a:rPr lang="vi-VN" smtClean="0"/>
              <a:t>01/06/19</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C020C-90E9-4A2F-BF97-2BC57F5223DC}" type="slidenum">
              <a:rPr lang="vi-VN" smtClean="0"/>
              <a:t>‹#›</a:t>
            </a:fld>
            <a:endParaRPr lang="vi-VN"/>
          </a:p>
        </p:txBody>
      </p:sp>
    </p:spTree>
    <p:extLst>
      <p:ext uri="{BB962C8B-B14F-4D97-AF65-F5344CB8AC3E}">
        <p14:creationId xmlns:p14="http://schemas.microsoft.com/office/powerpoint/2010/main" val="694164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We have two variables in this graph, the bias and W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 variables in your graph are going to be your parameters</a:t>
            </a:r>
          </a:p>
        </p:txBody>
      </p:sp>
      <p:sp>
        <p:nvSpPr>
          <p:cNvPr id="4" name="Slide Number Placeholder 3"/>
          <p:cNvSpPr>
            <a:spLocks noGrp="1"/>
          </p:cNvSpPr>
          <p:nvPr>
            <p:ph type="sldNum" sz="quarter" idx="5"/>
          </p:nvPr>
        </p:nvSpPr>
        <p:spPr/>
        <p:txBody>
          <a:bodyPr/>
          <a:lstStyle/>
          <a:p>
            <a:fld id="{378C020C-90E9-4A2F-BF97-2BC57F5223DC}" type="slidenum">
              <a:rPr lang="vi-VN" smtClean="0"/>
              <a:t>39</a:t>
            </a:fld>
            <a:endParaRPr lang="vi-VN"/>
          </a:p>
        </p:txBody>
      </p:sp>
    </p:spTree>
    <p:extLst>
      <p:ext uri="{BB962C8B-B14F-4D97-AF65-F5344CB8AC3E}">
        <p14:creationId xmlns:p14="http://schemas.microsoft.com/office/powerpoint/2010/main" val="65303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 other nodes are mathematical operations that you are familiar with. Matmul, addition, and relu are all operations in your graph that combine your inputs and parameters to produce new nodes. </a:t>
            </a:r>
          </a:p>
        </p:txBody>
      </p:sp>
      <p:sp>
        <p:nvSpPr>
          <p:cNvPr id="4" name="Slide Number Placeholder 3"/>
          <p:cNvSpPr>
            <a:spLocks noGrp="1"/>
          </p:cNvSpPr>
          <p:nvPr>
            <p:ph type="sldNum" sz="quarter" idx="5"/>
          </p:nvPr>
        </p:nvSpPr>
        <p:spPr/>
        <p:txBody>
          <a:bodyPr/>
          <a:lstStyle/>
          <a:p>
            <a:fld id="{378C020C-90E9-4A2F-BF97-2BC57F5223DC}" type="slidenum">
              <a:rPr lang="vi-VN" smtClean="0"/>
              <a:t>40</a:t>
            </a:fld>
            <a:endParaRPr lang="vi-VN"/>
          </a:p>
        </p:txBody>
      </p:sp>
    </p:spTree>
    <p:extLst>
      <p:ext uri="{BB962C8B-B14F-4D97-AF65-F5344CB8AC3E}">
        <p14:creationId xmlns:p14="http://schemas.microsoft.com/office/powerpoint/2010/main" val="398073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a:p>
        </p:txBody>
      </p:sp>
      <p:sp>
        <p:nvSpPr>
          <p:cNvPr id="4" name="Slide Number Placeholder 3"/>
          <p:cNvSpPr>
            <a:spLocks noGrp="1"/>
          </p:cNvSpPr>
          <p:nvPr>
            <p:ph type="sldNum" sz="quarter" idx="5"/>
          </p:nvPr>
        </p:nvSpPr>
        <p:spPr/>
        <p:txBody>
          <a:bodyPr/>
          <a:lstStyle/>
          <a:p>
            <a:fld id="{378C020C-90E9-4A2F-BF97-2BC57F5223DC}" type="slidenum">
              <a:rPr lang="vi-VN" smtClean="0"/>
              <a:t>41</a:t>
            </a:fld>
            <a:endParaRPr lang="vi-VN"/>
          </a:p>
        </p:txBody>
      </p:sp>
    </p:spTree>
    <p:extLst>
      <p:ext uri="{BB962C8B-B14F-4D97-AF65-F5344CB8AC3E}">
        <p14:creationId xmlns:p14="http://schemas.microsoft.com/office/powerpoint/2010/main" val="27085100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a:xfrm>
            <a:off x="1921934" y="5054602"/>
            <a:ext cx="4064860" cy="279400"/>
          </a:xfrm>
        </p:spPr>
        <p:txBody>
          <a:bodyPr/>
          <a:lstStyle/>
          <a:p>
            <a:endParaRPr lang="vi-VN"/>
          </a:p>
        </p:txBody>
      </p:sp>
      <p:sp>
        <p:nvSpPr>
          <p:cNvPr id="6" name="Slide Number Placeholder 5"/>
          <p:cNvSpPr>
            <a:spLocks noGrp="1"/>
          </p:cNvSpPr>
          <p:nvPr>
            <p:ph type="sldNum" sz="quarter" idx="12"/>
          </p:nvPr>
        </p:nvSpPr>
        <p:spPr>
          <a:xfrm>
            <a:off x="6817317" y="5054602"/>
            <a:ext cx="413483" cy="279400"/>
          </a:xfrm>
        </p:spPr>
        <p:txBody>
          <a:bodyPr/>
          <a:lstStyle/>
          <a:p>
            <a:fld id="{B84DEB6A-50DB-43C9-AF4C-B39B5118B44D}" type="slidenum">
              <a:rPr lang="vi-VN" smtClean="0"/>
              <a:t>‹#›</a:t>
            </a:fld>
            <a:endParaRPr lang="vi-VN"/>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703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BC93CD-8998-4610-A9F2-6D98501E47A2}" type="datetimeFigureOut">
              <a:rPr lang="vi-VN" smtClean="0"/>
              <a:t>01/06/19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21532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409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5261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55883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8962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159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880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473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80065" y="1292847"/>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624085"/>
            <a:ext cx="6798734" cy="574795"/>
          </a:xfrm>
        </p:spPr>
        <p:txBody>
          <a:bodyPr>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1176865" y="1386815"/>
            <a:ext cx="6798736" cy="454831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147728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344516"/>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BC93CD-8998-4610-A9F2-6D98501E47A2}" type="datetimeFigureOut">
              <a:rPr lang="vi-VN" smtClean="0"/>
              <a:t>01/06/19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B84DEB6A-50DB-43C9-AF4C-B39B5118B44D}" type="slidenum">
              <a:rPr lang="vi-VN" smtClean="0"/>
              <a:t>‹#›</a:t>
            </a:fld>
            <a:endParaRPr lang="vi-VN"/>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13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47385" y="1157381"/>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45785" y="518330"/>
            <a:ext cx="6798734" cy="612818"/>
          </a:xfrm>
        </p:spPr>
        <p:txBody>
          <a:bodyPr>
            <a:normAutofit/>
          </a:bodyPr>
          <a:lstStyle>
            <a:lvl1pPr>
              <a:defRPr sz="3200"/>
            </a:lvl1pPr>
          </a:lstStyle>
          <a:p>
            <a:r>
              <a:rPr lang="en-US"/>
              <a:t>Click to edit Master title style</a:t>
            </a:r>
            <a:endParaRPr lang="en-US" dirty="0"/>
          </a:p>
        </p:txBody>
      </p:sp>
      <p:sp>
        <p:nvSpPr>
          <p:cNvPr id="3" name="Content Placeholder 2"/>
          <p:cNvSpPr>
            <a:spLocks noGrp="1"/>
          </p:cNvSpPr>
          <p:nvPr>
            <p:ph sz="half" idx="1"/>
          </p:nvPr>
        </p:nvSpPr>
        <p:spPr>
          <a:xfrm>
            <a:off x="839893" y="1307253"/>
            <a:ext cx="3674533" cy="46272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1" y="1307253"/>
            <a:ext cx="3618315" cy="4627203"/>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CBC93CD-8998-4610-A9F2-6D98501E47A2}" type="datetimeFigureOut">
              <a:rPr lang="vi-VN" smtClean="0"/>
              <a:t>01/06/19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151504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42465" y="542805"/>
            <a:ext cx="6798734" cy="452876"/>
          </a:xfrm>
        </p:spPr>
        <p:txBody>
          <a:bodyPr>
            <a:no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966894" y="1092957"/>
            <a:ext cx="3337560" cy="32512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80533" y="1519677"/>
            <a:ext cx="3633895" cy="443021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1097281"/>
            <a:ext cx="3337560" cy="32512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1832" y="1519677"/>
            <a:ext cx="3709688" cy="443021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BC93CD-8998-4610-A9F2-6D98501E47A2}" type="datetimeFigureOut">
              <a:rPr lang="vi-VN" smtClean="0"/>
              <a:t>01/06/19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B84DEB6A-50DB-43C9-AF4C-B39B5118B44D}" type="slidenum">
              <a:rPr lang="vi-VN" smtClean="0"/>
              <a:t>‹#›</a:t>
            </a:fld>
            <a:endParaRPr lang="vi-VN"/>
          </a:p>
        </p:txBody>
      </p:sp>
      <p:cxnSp>
        <p:nvCxnSpPr>
          <p:cNvPr id="41" name="Straight Connector 40"/>
          <p:cNvCxnSpPr/>
          <p:nvPr/>
        </p:nvCxnSpPr>
        <p:spPr>
          <a:xfrm>
            <a:off x="1423210" y="995681"/>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0147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78466" y="522484"/>
            <a:ext cx="6798735" cy="547703"/>
          </a:xfrm>
        </p:spPr>
        <p:txBody>
          <a:bodyPr>
            <a:noAutofit/>
          </a:bodyPr>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FCBC93CD-8998-4610-A9F2-6D98501E47A2}" type="datetimeFigureOut">
              <a:rPr lang="vi-VN" smtClean="0"/>
              <a:t>01/06/19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B84DEB6A-50DB-43C9-AF4C-B39B5118B44D}" type="slidenum">
              <a:rPr lang="vi-VN" smtClean="0"/>
              <a:t>‹#›</a:t>
            </a:fld>
            <a:endParaRPr lang="vi-VN"/>
          </a:p>
        </p:txBody>
      </p:sp>
      <p:cxnSp>
        <p:nvCxnSpPr>
          <p:cNvPr id="14" name="Straight Connector 13"/>
          <p:cNvCxnSpPr/>
          <p:nvPr/>
        </p:nvCxnSpPr>
        <p:spPr>
          <a:xfrm>
            <a:off x="1380067" y="1070187"/>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00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C93CD-8998-4610-A9F2-6D98501E47A2}" type="datetimeFigureOut">
              <a:rPr lang="vi-VN" smtClean="0"/>
              <a:t>01/06/19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4220709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BC93CD-8998-4610-A9F2-6D98501E47A2}" type="datetimeFigureOut">
              <a:rPr lang="vi-VN" smtClean="0"/>
              <a:t>01/06/19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4DEB6A-50DB-43C9-AF4C-B39B5118B44D}" type="slidenum">
              <a:rPr lang="vi-VN" smtClean="0"/>
              <a:t>‹#›</a:t>
            </a:fld>
            <a:endParaRPr lang="vi-VN"/>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377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BC93CD-8998-4610-A9F2-6D98501E47A2}" type="datetimeFigureOut">
              <a:rPr lang="vi-VN" smtClean="0"/>
              <a:t>01/06/19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B84DEB6A-50DB-43C9-AF4C-B39B5118B44D}" type="slidenum">
              <a:rPr lang="vi-VN" smtClean="0"/>
              <a:t>‹#›</a:t>
            </a:fld>
            <a:endParaRPr lang="vi-VN"/>
          </a:p>
        </p:txBody>
      </p:sp>
    </p:spTree>
    <p:extLst>
      <p:ext uri="{BB962C8B-B14F-4D97-AF65-F5344CB8AC3E}">
        <p14:creationId xmlns:p14="http://schemas.microsoft.com/office/powerpoint/2010/main" val="168686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CBC93CD-8998-4610-A9F2-6D98501E47A2}" type="datetimeFigureOut">
              <a:rPr lang="vi-VN" smtClean="0"/>
              <a:t>01/06/19</a:t>
            </a:fld>
            <a:endParaRPr lang="vi-VN"/>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vi-VN"/>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4DEB6A-50DB-43C9-AF4C-B39B5118B44D}" type="slidenum">
              <a:rPr lang="vi-VN" smtClean="0"/>
              <a:t>‹#›</a:t>
            </a:fld>
            <a:endParaRPr lang="vi-VN"/>
          </a:p>
        </p:txBody>
      </p:sp>
    </p:spTree>
    <p:extLst>
      <p:ext uri="{BB962C8B-B14F-4D97-AF65-F5344CB8AC3E}">
        <p14:creationId xmlns:p14="http://schemas.microsoft.com/office/powerpoint/2010/main" val="61348577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easy-tensorflow/easy-tensorflow/blob/master/3_Neural_Network/Tutorials/1_Neural_Network.ipyn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B378-FA43-45C1-BE1B-DDB1F4BC6F1D}"/>
              </a:ext>
            </a:extLst>
          </p:cNvPr>
          <p:cNvSpPr>
            <a:spLocks noGrp="1"/>
          </p:cNvSpPr>
          <p:nvPr>
            <p:ph type="ctrTitle"/>
          </p:nvPr>
        </p:nvSpPr>
        <p:spPr/>
        <p:txBody>
          <a:bodyPr/>
          <a:lstStyle/>
          <a:p>
            <a:r>
              <a:rPr lang="en-US" dirty="0"/>
              <a:t>Basic of Python</a:t>
            </a:r>
            <a:endParaRPr lang="vi-VN" dirty="0"/>
          </a:p>
        </p:txBody>
      </p:sp>
      <p:sp>
        <p:nvSpPr>
          <p:cNvPr id="3" name="Subtitle 2">
            <a:extLst>
              <a:ext uri="{FF2B5EF4-FFF2-40B4-BE49-F238E27FC236}">
                <a16:creationId xmlns:a16="http://schemas.microsoft.com/office/drawing/2014/main" id="{9C4A07B5-DB74-4EB3-95CE-75718BB55E1B}"/>
              </a:ext>
            </a:extLst>
          </p:cNvPr>
          <p:cNvSpPr>
            <a:spLocks noGrp="1"/>
          </p:cNvSpPr>
          <p:nvPr>
            <p:ph type="subTitle" idx="1"/>
          </p:nvPr>
        </p:nvSpPr>
        <p:spPr>
          <a:xfrm>
            <a:off x="1921934" y="3602038"/>
            <a:ext cx="5589209" cy="702767"/>
          </a:xfrm>
        </p:spPr>
        <p:txBody>
          <a:bodyPr/>
          <a:lstStyle/>
          <a:p>
            <a:r>
              <a:rPr lang="en-US" dirty="0"/>
              <a:t>Associate Prof. </a:t>
            </a:r>
            <a:r>
              <a:rPr lang="en-US" dirty="0" err="1"/>
              <a:t>Huỳnh</a:t>
            </a:r>
            <a:r>
              <a:rPr lang="en-US" dirty="0"/>
              <a:t> Trung </a:t>
            </a:r>
            <a:r>
              <a:rPr lang="en-US" dirty="0" err="1"/>
              <a:t>Hiếu</a:t>
            </a:r>
            <a:endParaRPr lang="vi-VN" dirty="0"/>
          </a:p>
        </p:txBody>
      </p:sp>
    </p:spTree>
    <p:extLst>
      <p:ext uri="{BB962C8B-B14F-4D97-AF65-F5344CB8AC3E}">
        <p14:creationId xmlns:p14="http://schemas.microsoft.com/office/powerpoint/2010/main" val="90190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A80A-B7F6-4203-8171-4DE87320E70E}"/>
              </a:ext>
            </a:extLst>
          </p:cNvPr>
          <p:cNvSpPr>
            <a:spLocks noGrp="1"/>
          </p:cNvSpPr>
          <p:nvPr>
            <p:ph type="title"/>
          </p:nvPr>
        </p:nvSpPr>
        <p:spPr/>
        <p:txBody>
          <a:bodyPr/>
          <a:lstStyle/>
          <a:p>
            <a:r>
              <a:rPr lang="en-US" dirty="0"/>
              <a:t>Using Modules</a:t>
            </a:r>
          </a:p>
        </p:txBody>
      </p:sp>
      <p:sp>
        <p:nvSpPr>
          <p:cNvPr id="6" name="Content Placeholder 5">
            <a:extLst>
              <a:ext uri="{FF2B5EF4-FFF2-40B4-BE49-F238E27FC236}">
                <a16:creationId xmlns:a16="http://schemas.microsoft.com/office/drawing/2014/main" id="{6BD37DAD-ABDA-437C-A7D7-9D914DDD89D2}"/>
              </a:ext>
            </a:extLst>
          </p:cNvPr>
          <p:cNvSpPr>
            <a:spLocks noGrp="1"/>
          </p:cNvSpPr>
          <p:nvPr>
            <p:ph idx="1"/>
          </p:nvPr>
        </p:nvSpPr>
        <p:spPr>
          <a:xfrm>
            <a:off x="650630" y="1363367"/>
            <a:ext cx="3921370" cy="4870548"/>
          </a:xfrm>
        </p:spPr>
        <p:txBody>
          <a:bodyPr>
            <a:normAutofit fontScale="85000" lnSpcReduction="10000"/>
          </a:bodyPr>
          <a:lstStyle/>
          <a:p>
            <a:r>
              <a:rPr lang="en-US" dirty="0"/>
              <a:t>Practically all scientific computing in Python is based on </a:t>
            </a:r>
            <a:r>
              <a:rPr lang="en-US" dirty="0" err="1">
                <a:solidFill>
                  <a:srgbClr val="0033CC"/>
                </a:solidFill>
              </a:rPr>
              <a:t>numpy</a:t>
            </a:r>
            <a:r>
              <a:rPr lang="en-US" dirty="0"/>
              <a:t> and </a:t>
            </a:r>
            <a:r>
              <a:rPr lang="en-US" dirty="0" err="1">
                <a:solidFill>
                  <a:srgbClr val="0033CC"/>
                </a:solidFill>
              </a:rPr>
              <a:t>scipy</a:t>
            </a:r>
            <a:r>
              <a:rPr lang="en-US" dirty="0"/>
              <a:t> modules.</a:t>
            </a:r>
          </a:p>
          <a:p>
            <a:r>
              <a:rPr lang="en-US" dirty="0">
                <a:solidFill>
                  <a:srgbClr val="0033CC"/>
                </a:solidFill>
              </a:rPr>
              <a:t>NumPy</a:t>
            </a:r>
            <a:r>
              <a:rPr lang="en-US" dirty="0"/>
              <a:t> provides a numerical array as an alternative to Python list.</a:t>
            </a:r>
            <a:r>
              <a:rPr lang="en-US" sz="2000" dirty="0"/>
              <a:t> </a:t>
            </a:r>
          </a:p>
          <a:p>
            <a:r>
              <a:rPr lang="en-US" dirty="0"/>
              <a:t>The list type is very generic and accepts any mixture of data types.</a:t>
            </a:r>
          </a:p>
          <a:p>
            <a:r>
              <a:rPr lang="en-US" dirty="0"/>
              <a:t>Although practical for generic</a:t>
            </a:r>
            <a:br>
              <a:rPr lang="en-US" dirty="0"/>
            </a:br>
            <a:r>
              <a:rPr lang="en-US" dirty="0"/>
              <a:t>manipulation, it is becomes inefficient in computing.</a:t>
            </a:r>
            <a:endParaRPr lang="en-US" sz="2000" dirty="0"/>
          </a:p>
          <a:p>
            <a:r>
              <a:rPr lang="en-US" dirty="0"/>
              <a:t>Instead, the NumPy array is more limited and more focused on numerical computing.</a:t>
            </a:r>
            <a:endParaRPr lang="en-US" sz="2000" dirty="0"/>
          </a:p>
        </p:txBody>
      </p:sp>
      <p:pic>
        <p:nvPicPr>
          <p:cNvPr id="3" name="Picture 2">
            <a:extLst>
              <a:ext uri="{FF2B5EF4-FFF2-40B4-BE49-F238E27FC236}">
                <a16:creationId xmlns:a16="http://schemas.microsoft.com/office/drawing/2014/main" id="{499C9394-57C4-49A8-BC42-16C8CA80BC64}"/>
              </a:ext>
            </a:extLst>
          </p:cNvPr>
          <p:cNvPicPr>
            <a:picLocks noChangeAspect="1"/>
          </p:cNvPicPr>
          <p:nvPr/>
        </p:nvPicPr>
        <p:blipFill>
          <a:blip r:embed="rId2"/>
          <a:stretch>
            <a:fillRect/>
          </a:stretch>
        </p:blipFill>
        <p:spPr>
          <a:xfrm>
            <a:off x="4813005" y="1289847"/>
            <a:ext cx="3239386" cy="2139153"/>
          </a:xfrm>
          <a:prstGeom prst="rect">
            <a:avLst/>
          </a:prstGeom>
        </p:spPr>
      </p:pic>
      <p:pic>
        <p:nvPicPr>
          <p:cNvPr id="4" name="Picture 3">
            <a:extLst>
              <a:ext uri="{FF2B5EF4-FFF2-40B4-BE49-F238E27FC236}">
                <a16:creationId xmlns:a16="http://schemas.microsoft.com/office/drawing/2014/main" id="{5D86D190-8934-462D-8081-9A4AAD17E087}"/>
              </a:ext>
            </a:extLst>
          </p:cNvPr>
          <p:cNvPicPr>
            <a:picLocks noChangeAspect="1"/>
          </p:cNvPicPr>
          <p:nvPr/>
        </p:nvPicPr>
        <p:blipFill>
          <a:blip r:embed="rId3"/>
          <a:stretch>
            <a:fillRect/>
          </a:stretch>
        </p:blipFill>
        <p:spPr>
          <a:xfrm>
            <a:off x="4813005" y="3478616"/>
            <a:ext cx="3417081" cy="2820619"/>
          </a:xfrm>
          <a:prstGeom prst="rect">
            <a:avLst/>
          </a:prstGeom>
        </p:spPr>
      </p:pic>
    </p:spTree>
    <p:extLst>
      <p:ext uri="{BB962C8B-B14F-4D97-AF65-F5344CB8AC3E}">
        <p14:creationId xmlns:p14="http://schemas.microsoft.com/office/powerpoint/2010/main" val="3678749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DCF-4F28-4C4B-B1F6-FCFE3ADFE472}"/>
              </a:ext>
            </a:extLst>
          </p:cNvPr>
          <p:cNvSpPr>
            <a:spLocks noGrp="1"/>
          </p:cNvSpPr>
          <p:nvPr>
            <p:ph type="title"/>
          </p:nvPr>
        </p:nvSpPr>
        <p:spPr>
          <a:xfrm>
            <a:off x="1176865" y="624085"/>
            <a:ext cx="6798734" cy="574795"/>
          </a:xfrm>
        </p:spPr>
        <p:txBody>
          <a:bodyPr/>
          <a:lstStyle/>
          <a:p>
            <a:r>
              <a:rPr lang="en-US"/>
              <a:t>More on Vectors</a:t>
            </a:r>
            <a:endParaRPr lang="en-US" dirty="0"/>
          </a:p>
        </p:txBody>
      </p:sp>
      <p:pic>
        <p:nvPicPr>
          <p:cNvPr id="4" name="Picture 3">
            <a:extLst>
              <a:ext uri="{FF2B5EF4-FFF2-40B4-BE49-F238E27FC236}">
                <a16:creationId xmlns:a16="http://schemas.microsoft.com/office/drawing/2014/main" id="{6EB0828E-B37A-430D-9CE2-DA5F7CE1EE92}"/>
              </a:ext>
            </a:extLst>
          </p:cNvPr>
          <p:cNvPicPr>
            <a:picLocks noChangeAspect="1"/>
          </p:cNvPicPr>
          <p:nvPr/>
        </p:nvPicPr>
        <p:blipFill>
          <a:blip r:embed="rId2"/>
          <a:stretch>
            <a:fillRect/>
          </a:stretch>
        </p:blipFill>
        <p:spPr>
          <a:xfrm>
            <a:off x="967154" y="1635809"/>
            <a:ext cx="7438292" cy="2926922"/>
          </a:xfrm>
          <a:prstGeom prst="rect">
            <a:avLst/>
          </a:prstGeom>
        </p:spPr>
      </p:pic>
    </p:spTree>
    <p:extLst>
      <p:ext uri="{BB962C8B-B14F-4D97-AF65-F5344CB8AC3E}">
        <p14:creationId xmlns:p14="http://schemas.microsoft.com/office/powerpoint/2010/main" val="2592119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DCF-4F28-4C4B-B1F6-FCFE3ADFE472}"/>
              </a:ext>
            </a:extLst>
          </p:cNvPr>
          <p:cNvSpPr>
            <a:spLocks noGrp="1"/>
          </p:cNvSpPr>
          <p:nvPr>
            <p:ph type="title"/>
          </p:nvPr>
        </p:nvSpPr>
        <p:spPr>
          <a:xfrm>
            <a:off x="1176865" y="624085"/>
            <a:ext cx="6798734" cy="574795"/>
          </a:xfrm>
        </p:spPr>
        <p:txBody>
          <a:bodyPr/>
          <a:lstStyle/>
          <a:p>
            <a:r>
              <a:rPr lang="en-US" dirty="0"/>
              <a:t>Matrices</a:t>
            </a:r>
          </a:p>
        </p:txBody>
      </p:sp>
      <p:pic>
        <p:nvPicPr>
          <p:cNvPr id="3" name="Picture 2">
            <a:extLst>
              <a:ext uri="{FF2B5EF4-FFF2-40B4-BE49-F238E27FC236}">
                <a16:creationId xmlns:a16="http://schemas.microsoft.com/office/drawing/2014/main" id="{626A5C92-A2D4-4715-9DD7-4C87B7A562F7}"/>
              </a:ext>
            </a:extLst>
          </p:cNvPr>
          <p:cNvPicPr>
            <a:picLocks noChangeAspect="1"/>
          </p:cNvPicPr>
          <p:nvPr/>
        </p:nvPicPr>
        <p:blipFill>
          <a:blip r:embed="rId2"/>
          <a:stretch>
            <a:fillRect/>
          </a:stretch>
        </p:blipFill>
        <p:spPr>
          <a:xfrm>
            <a:off x="678498" y="1738425"/>
            <a:ext cx="7880787" cy="2975616"/>
          </a:xfrm>
          <a:prstGeom prst="rect">
            <a:avLst/>
          </a:prstGeom>
        </p:spPr>
      </p:pic>
    </p:spTree>
    <p:extLst>
      <p:ext uri="{BB962C8B-B14F-4D97-AF65-F5344CB8AC3E}">
        <p14:creationId xmlns:p14="http://schemas.microsoft.com/office/powerpoint/2010/main" val="4069434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DCF-4F28-4C4B-B1F6-FCFE3ADFE472}"/>
              </a:ext>
            </a:extLst>
          </p:cNvPr>
          <p:cNvSpPr>
            <a:spLocks noGrp="1"/>
          </p:cNvSpPr>
          <p:nvPr>
            <p:ph type="title"/>
          </p:nvPr>
        </p:nvSpPr>
        <p:spPr>
          <a:xfrm>
            <a:off x="1176865" y="624085"/>
            <a:ext cx="6798734" cy="574795"/>
          </a:xfrm>
        </p:spPr>
        <p:txBody>
          <a:bodyPr/>
          <a:lstStyle/>
          <a:p>
            <a:r>
              <a:rPr lang="en-US" dirty="0"/>
              <a:t>Matrix Product</a:t>
            </a:r>
          </a:p>
        </p:txBody>
      </p:sp>
      <p:pic>
        <p:nvPicPr>
          <p:cNvPr id="4" name="Picture 3">
            <a:extLst>
              <a:ext uri="{FF2B5EF4-FFF2-40B4-BE49-F238E27FC236}">
                <a16:creationId xmlns:a16="http://schemas.microsoft.com/office/drawing/2014/main" id="{EE5C9A47-8E88-4DE9-B0B8-F5E28030A20B}"/>
              </a:ext>
            </a:extLst>
          </p:cNvPr>
          <p:cNvPicPr>
            <a:picLocks noChangeAspect="1"/>
          </p:cNvPicPr>
          <p:nvPr/>
        </p:nvPicPr>
        <p:blipFill>
          <a:blip r:embed="rId2"/>
          <a:stretch>
            <a:fillRect/>
          </a:stretch>
        </p:blipFill>
        <p:spPr>
          <a:xfrm>
            <a:off x="700797" y="1624818"/>
            <a:ext cx="7742405" cy="3608363"/>
          </a:xfrm>
          <a:prstGeom prst="rect">
            <a:avLst/>
          </a:prstGeom>
        </p:spPr>
      </p:pic>
    </p:spTree>
    <p:extLst>
      <p:ext uri="{BB962C8B-B14F-4D97-AF65-F5344CB8AC3E}">
        <p14:creationId xmlns:p14="http://schemas.microsoft.com/office/powerpoint/2010/main" val="1509579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DCF-4F28-4C4B-B1F6-FCFE3ADFE472}"/>
              </a:ext>
            </a:extLst>
          </p:cNvPr>
          <p:cNvSpPr>
            <a:spLocks noGrp="1"/>
          </p:cNvSpPr>
          <p:nvPr>
            <p:ph type="title"/>
          </p:nvPr>
        </p:nvSpPr>
        <p:spPr>
          <a:xfrm>
            <a:off x="1176865" y="624085"/>
            <a:ext cx="6798734" cy="574795"/>
          </a:xfrm>
        </p:spPr>
        <p:txBody>
          <a:bodyPr/>
          <a:lstStyle/>
          <a:p>
            <a:r>
              <a:rPr lang="en-US" dirty="0"/>
              <a:t>Indexing</a:t>
            </a:r>
          </a:p>
        </p:txBody>
      </p:sp>
      <p:pic>
        <p:nvPicPr>
          <p:cNvPr id="3" name="Picture 2">
            <a:extLst>
              <a:ext uri="{FF2B5EF4-FFF2-40B4-BE49-F238E27FC236}">
                <a16:creationId xmlns:a16="http://schemas.microsoft.com/office/drawing/2014/main" id="{A5D769F0-EE9D-442F-89C8-84810EC944BB}"/>
              </a:ext>
            </a:extLst>
          </p:cNvPr>
          <p:cNvPicPr>
            <a:picLocks noChangeAspect="1"/>
          </p:cNvPicPr>
          <p:nvPr/>
        </p:nvPicPr>
        <p:blipFill>
          <a:blip r:embed="rId2"/>
          <a:stretch>
            <a:fillRect/>
          </a:stretch>
        </p:blipFill>
        <p:spPr>
          <a:xfrm>
            <a:off x="709574" y="1546219"/>
            <a:ext cx="7848601" cy="2990612"/>
          </a:xfrm>
          <a:prstGeom prst="rect">
            <a:avLst/>
          </a:prstGeom>
        </p:spPr>
      </p:pic>
    </p:spTree>
    <p:extLst>
      <p:ext uri="{BB962C8B-B14F-4D97-AF65-F5344CB8AC3E}">
        <p14:creationId xmlns:p14="http://schemas.microsoft.com/office/powerpoint/2010/main" val="18436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DCF-4F28-4C4B-B1F6-FCFE3ADFE472}"/>
              </a:ext>
            </a:extLst>
          </p:cNvPr>
          <p:cNvSpPr>
            <a:spLocks noGrp="1"/>
          </p:cNvSpPr>
          <p:nvPr>
            <p:ph type="title"/>
          </p:nvPr>
        </p:nvSpPr>
        <p:spPr>
          <a:xfrm>
            <a:off x="1176865" y="624085"/>
            <a:ext cx="6798734" cy="574795"/>
          </a:xfrm>
        </p:spPr>
        <p:txBody>
          <a:bodyPr/>
          <a:lstStyle/>
          <a:p>
            <a:r>
              <a:rPr lang="en-US" dirty="0"/>
              <a:t>Indexing</a:t>
            </a:r>
          </a:p>
        </p:txBody>
      </p:sp>
      <p:pic>
        <p:nvPicPr>
          <p:cNvPr id="5" name="Picture 4">
            <a:extLst>
              <a:ext uri="{FF2B5EF4-FFF2-40B4-BE49-F238E27FC236}">
                <a16:creationId xmlns:a16="http://schemas.microsoft.com/office/drawing/2014/main" id="{99D06F51-A687-4D56-A974-7E4B12B0D056}"/>
              </a:ext>
            </a:extLst>
          </p:cNvPr>
          <p:cNvPicPr>
            <a:picLocks noChangeAspect="1"/>
          </p:cNvPicPr>
          <p:nvPr/>
        </p:nvPicPr>
        <p:blipFill>
          <a:blip r:embed="rId2"/>
          <a:stretch>
            <a:fillRect/>
          </a:stretch>
        </p:blipFill>
        <p:spPr>
          <a:xfrm>
            <a:off x="1119963" y="1546428"/>
            <a:ext cx="6010940" cy="704407"/>
          </a:xfrm>
          <a:prstGeom prst="rect">
            <a:avLst/>
          </a:prstGeom>
        </p:spPr>
      </p:pic>
      <p:pic>
        <p:nvPicPr>
          <p:cNvPr id="6" name="Picture 5">
            <a:extLst>
              <a:ext uri="{FF2B5EF4-FFF2-40B4-BE49-F238E27FC236}">
                <a16:creationId xmlns:a16="http://schemas.microsoft.com/office/drawing/2014/main" id="{8FA9F5A4-2686-43A9-975F-06F9273B459B}"/>
              </a:ext>
            </a:extLst>
          </p:cNvPr>
          <p:cNvPicPr>
            <a:picLocks noChangeAspect="1"/>
          </p:cNvPicPr>
          <p:nvPr/>
        </p:nvPicPr>
        <p:blipFill>
          <a:blip r:embed="rId3"/>
          <a:stretch>
            <a:fillRect/>
          </a:stretch>
        </p:blipFill>
        <p:spPr>
          <a:xfrm>
            <a:off x="3241120" y="2357403"/>
            <a:ext cx="3792727" cy="1934157"/>
          </a:xfrm>
          <a:prstGeom prst="rect">
            <a:avLst/>
          </a:prstGeom>
        </p:spPr>
      </p:pic>
      <p:pic>
        <p:nvPicPr>
          <p:cNvPr id="7" name="Picture 6">
            <a:extLst>
              <a:ext uri="{FF2B5EF4-FFF2-40B4-BE49-F238E27FC236}">
                <a16:creationId xmlns:a16="http://schemas.microsoft.com/office/drawing/2014/main" id="{792D789B-D590-4742-A26B-D4D3F3A30553}"/>
              </a:ext>
            </a:extLst>
          </p:cNvPr>
          <p:cNvPicPr>
            <a:picLocks noChangeAspect="1"/>
          </p:cNvPicPr>
          <p:nvPr/>
        </p:nvPicPr>
        <p:blipFill>
          <a:blip r:embed="rId4"/>
          <a:stretch>
            <a:fillRect/>
          </a:stretch>
        </p:blipFill>
        <p:spPr>
          <a:xfrm>
            <a:off x="1460427" y="4385358"/>
            <a:ext cx="6010940" cy="1852428"/>
          </a:xfrm>
          <a:prstGeom prst="rect">
            <a:avLst/>
          </a:prstGeom>
        </p:spPr>
      </p:pic>
    </p:spTree>
    <p:extLst>
      <p:ext uri="{BB962C8B-B14F-4D97-AF65-F5344CB8AC3E}">
        <p14:creationId xmlns:p14="http://schemas.microsoft.com/office/powerpoint/2010/main" val="3158763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CC30D-0215-4315-924B-336F34A55A9F}"/>
              </a:ext>
            </a:extLst>
          </p:cNvPr>
          <p:cNvSpPr>
            <a:spLocks noGrp="1"/>
          </p:cNvSpPr>
          <p:nvPr>
            <p:ph type="title"/>
          </p:nvPr>
        </p:nvSpPr>
        <p:spPr/>
        <p:txBody>
          <a:bodyPr/>
          <a:lstStyle/>
          <a:p>
            <a:r>
              <a:rPr lang="en-US" dirty="0"/>
              <a:t>Indexing</a:t>
            </a:r>
          </a:p>
        </p:txBody>
      </p:sp>
      <p:sp>
        <p:nvSpPr>
          <p:cNvPr id="3" name="Content Placeholder 2">
            <a:extLst>
              <a:ext uri="{FF2B5EF4-FFF2-40B4-BE49-F238E27FC236}">
                <a16:creationId xmlns:a16="http://schemas.microsoft.com/office/drawing/2014/main" id="{3794FA44-99F5-4418-82E4-039AB6BEB98F}"/>
              </a:ext>
            </a:extLst>
          </p:cNvPr>
          <p:cNvSpPr>
            <a:spLocks noGrp="1"/>
          </p:cNvSpPr>
          <p:nvPr>
            <p:ph idx="1"/>
          </p:nvPr>
        </p:nvSpPr>
        <p:spPr>
          <a:xfrm>
            <a:off x="1176865" y="1386816"/>
            <a:ext cx="7158243" cy="2464216"/>
          </a:xfrm>
        </p:spPr>
        <p:txBody>
          <a:bodyPr>
            <a:normAutofit lnSpcReduction="10000"/>
          </a:bodyPr>
          <a:lstStyle/>
          <a:p>
            <a:r>
              <a:rPr lang="en-US" dirty="0"/>
              <a:t>Also N-dimensional arrays (</a:t>
            </a:r>
            <a:r>
              <a:rPr lang="en-US" i="1" dirty="0"/>
              <a:t>e.g., matrices</a:t>
            </a:r>
            <a:r>
              <a:rPr lang="en-US" dirty="0"/>
              <a:t>) can be indexed similarly. This operation is called </a:t>
            </a:r>
            <a:r>
              <a:rPr lang="en-US" i="1" dirty="0"/>
              <a:t>slicing</a:t>
            </a:r>
            <a:r>
              <a:rPr lang="en-US" dirty="0"/>
              <a:t>, and the result is a </a:t>
            </a:r>
            <a:r>
              <a:rPr lang="en-US" i="1" dirty="0"/>
              <a:t>slice </a:t>
            </a:r>
            <a:r>
              <a:rPr lang="en-US" dirty="0"/>
              <a:t>of the matrix.</a:t>
            </a:r>
          </a:p>
          <a:p>
            <a:r>
              <a:rPr lang="en-US" dirty="0"/>
              <a:t>In the example on the below, we extract items on the rows 2:4 = [2,3] and columns 1,2,4 (shown in red).</a:t>
            </a:r>
          </a:p>
          <a:p>
            <a:r>
              <a:rPr lang="en-US" dirty="0"/>
              <a:t>Note: the first index is the row; not "x-coordinate".</a:t>
            </a:r>
          </a:p>
        </p:txBody>
      </p:sp>
      <p:pic>
        <p:nvPicPr>
          <p:cNvPr id="4" name="Picture 3">
            <a:extLst>
              <a:ext uri="{FF2B5EF4-FFF2-40B4-BE49-F238E27FC236}">
                <a16:creationId xmlns:a16="http://schemas.microsoft.com/office/drawing/2014/main" id="{BE08D057-D2A6-4162-8E12-5F9ABCD90BC6}"/>
              </a:ext>
            </a:extLst>
          </p:cNvPr>
          <p:cNvPicPr>
            <a:picLocks noChangeAspect="1"/>
          </p:cNvPicPr>
          <p:nvPr/>
        </p:nvPicPr>
        <p:blipFill>
          <a:blip r:embed="rId2"/>
          <a:stretch>
            <a:fillRect/>
          </a:stretch>
        </p:blipFill>
        <p:spPr>
          <a:xfrm>
            <a:off x="2267086" y="3938954"/>
            <a:ext cx="4171064" cy="2114906"/>
          </a:xfrm>
          <a:prstGeom prst="rect">
            <a:avLst/>
          </a:prstGeom>
        </p:spPr>
      </p:pic>
    </p:spTree>
    <p:extLst>
      <p:ext uri="{BB962C8B-B14F-4D97-AF65-F5344CB8AC3E}">
        <p14:creationId xmlns:p14="http://schemas.microsoft.com/office/powerpoint/2010/main" val="957436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D34A-E0AE-4101-B30D-FF0928D8089F}"/>
              </a:ext>
            </a:extLst>
          </p:cNvPr>
          <p:cNvSpPr>
            <a:spLocks noGrp="1"/>
          </p:cNvSpPr>
          <p:nvPr>
            <p:ph type="title"/>
          </p:nvPr>
        </p:nvSpPr>
        <p:spPr/>
        <p:txBody>
          <a:bodyPr/>
          <a:lstStyle/>
          <a:p>
            <a:r>
              <a:rPr lang="en-US" dirty="0"/>
              <a:t>Indexing</a:t>
            </a:r>
          </a:p>
        </p:txBody>
      </p:sp>
      <p:sp>
        <p:nvSpPr>
          <p:cNvPr id="3" name="Content Placeholder 2">
            <a:extLst>
              <a:ext uri="{FF2B5EF4-FFF2-40B4-BE49-F238E27FC236}">
                <a16:creationId xmlns:a16="http://schemas.microsoft.com/office/drawing/2014/main" id="{E6C65E91-C97B-4A47-99D2-34F932516761}"/>
              </a:ext>
            </a:extLst>
          </p:cNvPr>
          <p:cNvSpPr>
            <a:spLocks noGrp="1"/>
          </p:cNvSpPr>
          <p:nvPr>
            <p:ph idx="1"/>
          </p:nvPr>
        </p:nvSpPr>
        <p:spPr/>
        <p:txBody>
          <a:bodyPr/>
          <a:lstStyle/>
          <a:p>
            <a:r>
              <a:rPr lang="en-US" dirty="0"/>
              <a:t>To specify only column or row indices, use ":" alone.</a:t>
            </a:r>
          </a:p>
          <a:p>
            <a:r>
              <a:rPr lang="en-US" dirty="0"/>
              <a:t>Now we wish to extract two bottom rows.</a:t>
            </a:r>
            <a:br>
              <a:rPr lang="en-US" dirty="0"/>
            </a:br>
            <a:endParaRPr lang="en-US" dirty="0"/>
          </a:p>
        </p:txBody>
      </p:sp>
      <p:pic>
        <p:nvPicPr>
          <p:cNvPr id="4" name="Picture 3">
            <a:extLst>
              <a:ext uri="{FF2B5EF4-FFF2-40B4-BE49-F238E27FC236}">
                <a16:creationId xmlns:a16="http://schemas.microsoft.com/office/drawing/2014/main" id="{56AA5E3C-B728-4119-91AB-57925AE8FCF9}"/>
              </a:ext>
            </a:extLst>
          </p:cNvPr>
          <p:cNvPicPr>
            <a:picLocks noChangeAspect="1"/>
          </p:cNvPicPr>
          <p:nvPr/>
        </p:nvPicPr>
        <p:blipFill>
          <a:blip r:embed="rId2"/>
          <a:stretch>
            <a:fillRect/>
          </a:stretch>
        </p:blipFill>
        <p:spPr>
          <a:xfrm>
            <a:off x="1624898" y="2895711"/>
            <a:ext cx="5546879" cy="2796253"/>
          </a:xfrm>
          <a:prstGeom prst="rect">
            <a:avLst/>
          </a:prstGeom>
        </p:spPr>
      </p:pic>
    </p:spTree>
    <p:extLst>
      <p:ext uri="{BB962C8B-B14F-4D97-AF65-F5344CB8AC3E}">
        <p14:creationId xmlns:p14="http://schemas.microsoft.com/office/powerpoint/2010/main" val="390795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7B62-3375-4584-9668-1CBD0761C4BD}"/>
              </a:ext>
            </a:extLst>
          </p:cNvPr>
          <p:cNvSpPr>
            <a:spLocks noGrp="1"/>
          </p:cNvSpPr>
          <p:nvPr>
            <p:ph type="title"/>
          </p:nvPr>
        </p:nvSpPr>
        <p:spPr/>
        <p:txBody>
          <a:bodyPr/>
          <a:lstStyle/>
          <a:p>
            <a:r>
              <a:rPr lang="en-US" dirty="0"/>
              <a:t>N-dimensional array</a:t>
            </a:r>
          </a:p>
        </p:txBody>
      </p:sp>
      <p:sp>
        <p:nvSpPr>
          <p:cNvPr id="3" name="Content Placeholder 2">
            <a:extLst>
              <a:ext uri="{FF2B5EF4-FFF2-40B4-BE49-F238E27FC236}">
                <a16:creationId xmlns:a16="http://schemas.microsoft.com/office/drawing/2014/main" id="{2ABCCC7B-142C-4158-9357-EF538F39DEB0}"/>
              </a:ext>
            </a:extLst>
          </p:cNvPr>
          <p:cNvSpPr>
            <a:spLocks noGrp="1"/>
          </p:cNvSpPr>
          <p:nvPr>
            <p:ph idx="1"/>
          </p:nvPr>
        </p:nvSpPr>
        <p:spPr>
          <a:xfrm>
            <a:off x="595636" y="1273401"/>
            <a:ext cx="3621945" cy="4772980"/>
          </a:xfrm>
        </p:spPr>
        <p:txBody>
          <a:bodyPr>
            <a:normAutofit fontScale="92500"/>
          </a:bodyPr>
          <a:lstStyle/>
          <a:p>
            <a:r>
              <a:rPr lang="en-US" dirty="0"/>
              <a:t>Higher-dimensional arrays are frequently encountered in machine learning.</a:t>
            </a:r>
          </a:p>
          <a:p>
            <a:r>
              <a:rPr lang="en-US" dirty="0"/>
              <a:t>For example, a set of 1000 color images of size </a:t>
            </a:r>
            <a:r>
              <a:rPr lang="en-US" i="1" dirty="0"/>
              <a:t>w </a:t>
            </a:r>
            <a:r>
              <a:rPr lang="en-US" b="1" i="1" dirty="0"/>
              <a:t>× </a:t>
            </a:r>
            <a:r>
              <a:rPr lang="en-US" i="1" dirty="0"/>
              <a:t>h </a:t>
            </a:r>
            <a:r>
              <a:rPr lang="en-US" dirty="0"/>
              <a:t>= 128 </a:t>
            </a:r>
            <a:r>
              <a:rPr lang="en-US" b="1" i="1" dirty="0"/>
              <a:t>× </a:t>
            </a:r>
            <a:r>
              <a:rPr lang="en-US" dirty="0"/>
              <a:t>96 is represented as a 1000 </a:t>
            </a:r>
            <a:r>
              <a:rPr lang="en-US" b="1" i="1" dirty="0"/>
              <a:t>× </a:t>
            </a:r>
            <a:r>
              <a:rPr lang="en-US" dirty="0"/>
              <a:t>96 </a:t>
            </a:r>
            <a:r>
              <a:rPr lang="en-US" b="1" i="1" dirty="0"/>
              <a:t>× </a:t>
            </a:r>
            <a:r>
              <a:rPr lang="en-US" dirty="0"/>
              <a:t>128 </a:t>
            </a:r>
            <a:r>
              <a:rPr lang="en-US" b="1" i="1" dirty="0"/>
              <a:t>× </a:t>
            </a:r>
            <a:r>
              <a:rPr lang="en-US" dirty="0"/>
              <a:t>3</a:t>
            </a:r>
            <a:br>
              <a:rPr lang="en-US" dirty="0"/>
            </a:br>
            <a:r>
              <a:rPr lang="en-US" dirty="0"/>
              <a:t>array.</a:t>
            </a:r>
          </a:p>
          <a:p>
            <a:r>
              <a:rPr lang="en-US" dirty="0"/>
              <a:t>Here, dimensions are: image index, y-coordinate, x-coordinate, color channel.</a:t>
            </a:r>
          </a:p>
        </p:txBody>
      </p:sp>
      <p:pic>
        <p:nvPicPr>
          <p:cNvPr id="4" name="Picture 3">
            <a:extLst>
              <a:ext uri="{FF2B5EF4-FFF2-40B4-BE49-F238E27FC236}">
                <a16:creationId xmlns:a16="http://schemas.microsoft.com/office/drawing/2014/main" id="{DBE30BF5-2F66-49BA-A7EA-5B6BAFFDE496}"/>
              </a:ext>
            </a:extLst>
          </p:cNvPr>
          <p:cNvPicPr>
            <a:picLocks noChangeAspect="1"/>
          </p:cNvPicPr>
          <p:nvPr/>
        </p:nvPicPr>
        <p:blipFill>
          <a:blip r:embed="rId2"/>
          <a:stretch>
            <a:fillRect/>
          </a:stretch>
        </p:blipFill>
        <p:spPr>
          <a:xfrm>
            <a:off x="4130495" y="1779182"/>
            <a:ext cx="4417869" cy="3721395"/>
          </a:xfrm>
          <a:prstGeom prst="rect">
            <a:avLst/>
          </a:prstGeom>
        </p:spPr>
      </p:pic>
    </p:spTree>
    <p:extLst>
      <p:ext uri="{BB962C8B-B14F-4D97-AF65-F5344CB8AC3E}">
        <p14:creationId xmlns:p14="http://schemas.microsoft.com/office/powerpoint/2010/main" val="198253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2FF8-38B2-4F3C-8556-EFDED024CC5D}"/>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ED22919B-B7AE-433B-A2E4-6342CAF5FAD1}"/>
              </a:ext>
            </a:extLst>
          </p:cNvPr>
          <p:cNvSpPr>
            <a:spLocks noGrp="1"/>
          </p:cNvSpPr>
          <p:nvPr>
            <p:ph idx="1"/>
          </p:nvPr>
        </p:nvSpPr>
        <p:spPr>
          <a:xfrm>
            <a:off x="1057355" y="1463015"/>
            <a:ext cx="7029289" cy="3630662"/>
          </a:xfrm>
        </p:spPr>
        <p:txBody>
          <a:bodyPr/>
          <a:lstStyle/>
          <a:p>
            <a:r>
              <a:rPr lang="en-US" dirty="0"/>
              <a:t>Functions are defined using the </a:t>
            </a:r>
            <a:r>
              <a:rPr lang="en-US" dirty="0">
                <a:solidFill>
                  <a:srgbClr val="0033CC"/>
                </a:solidFill>
              </a:rPr>
              <a:t>def</a:t>
            </a:r>
            <a:r>
              <a:rPr lang="en-US" dirty="0"/>
              <a:t> keyword.</a:t>
            </a:r>
          </a:p>
          <a:p>
            <a:r>
              <a:rPr lang="en-US" dirty="0"/>
              <a:t> Function definition can appear anywhere in the code.</a:t>
            </a:r>
          </a:p>
          <a:p>
            <a:r>
              <a:rPr lang="en-US" dirty="0"/>
              <a:t>Functions can be imported to other files using import.</a:t>
            </a:r>
          </a:p>
          <a:p>
            <a:r>
              <a:rPr lang="en-US" dirty="0"/>
              <a:t>Function arguments can be </a:t>
            </a:r>
            <a:r>
              <a:rPr lang="en-US" i="1" dirty="0"/>
              <a:t>positional </a:t>
            </a:r>
            <a:r>
              <a:rPr lang="en-US" dirty="0"/>
              <a:t>or </a:t>
            </a:r>
            <a:r>
              <a:rPr lang="en-US" i="1" dirty="0"/>
              <a:t>named </a:t>
            </a:r>
            <a:r>
              <a:rPr lang="en-US" dirty="0"/>
              <a:t>(see code). </a:t>
            </a:r>
          </a:p>
          <a:p>
            <a:r>
              <a:rPr lang="en-US" dirty="0"/>
              <a:t>Named arguments improve readability and are handy for setting the last argument in a long list.</a:t>
            </a:r>
          </a:p>
        </p:txBody>
      </p:sp>
    </p:spTree>
    <p:extLst>
      <p:ext uri="{BB962C8B-B14F-4D97-AF65-F5344CB8AC3E}">
        <p14:creationId xmlns:p14="http://schemas.microsoft.com/office/powerpoint/2010/main" val="195231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5367B-B34C-4968-89E6-0F8806342216}"/>
              </a:ext>
            </a:extLst>
          </p:cNvPr>
          <p:cNvSpPr>
            <a:spLocks noGrp="1"/>
          </p:cNvSpPr>
          <p:nvPr>
            <p:ph type="title"/>
          </p:nvPr>
        </p:nvSpPr>
        <p:spPr/>
        <p:txBody>
          <a:bodyPr/>
          <a:lstStyle/>
          <a:p>
            <a:r>
              <a:rPr lang="en-US" dirty="0"/>
              <a:t>Why Python?</a:t>
            </a:r>
          </a:p>
        </p:txBody>
      </p:sp>
      <p:sp>
        <p:nvSpPr>
          <p:cNvPr id="3" name="Content Placeholder 2">
            <a:extLst>
              <a:ext uri="{FF2B5EF4-FFF2-40B4-BE49-F238E27FC236}">
                <a16:creationId xmlns:a16="http://schemas.microsoft.com/office/drawing/2014/main" id="{57D38EF2-C2AB-4050-800A-B7F468D2F2B9}"/>
              </a:ext>
            </a:extLst>
          </p:cNvPr>
          <p:cNvSpPr>
            <a:spLocks noGrp="1"/>
          </p:cNvSpPr>
          <p:nvPr>
            <p:ph idx="1"/>
          </p:nvPr>
        </p:nvSpPr>
        <p:spPr>
          <a:xfrm>
            <a:off x="772634" y="1386815"/>
            <a:ext cx="4416054" cy="4744354"/>
          </a:xfrm>
        </p:spPr>
        <p:txBody>
          <a:bodyPr>
            <a:normAutofit lnSpcReduction="10000"/>
          </a:bodyPr>
          <a:lstStyle/>
          <a:p>
            <a:r>
              <a:rPr lang="en-US" b="1" dirty="0"/>
              <a:t>Python: </a:t>
            </a:r>
            <a:r>
              <a:rPr lang="en-US" dirty="0"/>
              <a:t>Rapidly becoming the default platform for practical machine learning/data science.</a:t>
            </a:r>
          </a:p>
          <a:p>
            <a:r>
              <a:rPr lang="en-US" dirty="0"/>
              <a:t>This was not always the case: 10 years ago everyone was using </a:t>
            </a:r>
            <a:r>
              <a:rPr lang="en-US" dirty="0" err="1"/>
              <a:t>Matlab</a:t>
            </a:r>
            <a:r>
              <a:rPr lang="en-US" dirty="0"/>
              <a:t>.</a:t>
            </a:r>
          </a:p>
          <a:p>
            <a:r>
              <a:rPr lang="en-US" dirty="0"/>
              <a:t>However, due to licensing issues and heavy development of Python, scientific Python started to gain its user base.</a:t>
            </a:r>
          </a:p>
          <a:p>
            <a:r>
              <a:rPr lang="en-US" dirty="0"/>
              <a:t>Python’s strength is in its variability and huge community </a:t>
            </a:r>
          </a:p>
        </p:txBody>
      </p:sp>
      <p:pic>
        <p:nvPicPr>
          <p:cNvPr id="4" name="Picture 3">
            <a:extLst>
              <a:ext uri="{FF2B5EF4-FFF2-40B4-BE49-F238E27FC236}">
                <a16:creationId xmlns:a16="http://schemas.microsoft.com/office/drawing/2014/main" id="{C26B082A-79CA-4BE6-95DB-4FAE69CCB666}"/>
              </a:ext>
            </a:extLst>
          </p:cNvPr>
          <p:cNvPicPr>
            <a:picLocks noChangeAspect="1"/>
          </p:cNvPicPr>
          <p:nvPr/>
        </p:nvPicPr>
        <p:blipFill>
          <a:blip r:embed="rId2"/>
          <a:stretch>
            <a:fillRect/>
          </a:stretch>
        </p:blipFill>
        <p:spPr>
          <a:xfrm>
            <a:off x="5369169" y="1348426"/>
            <a:ext cx="3054171" cy="1160585"/>
          </a:xfrm>
          <a:prstGeom prst="rect">
            <a:avLst/>
          </a:prstGeom>
        </p:spPr>
      </p:pic>
      <p:pic>
        <p:nvPicPr>
          <p:cNvPr id="5" name="Picture 4">
            <a:extLst>
              <a:ext uri="{FF2B5EF4-FFF2-40B4-BE49-F238E27FC236}">
                <a16:creationId xmlns:a16="http://schemas.microsoft.com/office/drawing/2014/main" id="{17139212-4F38-4520-A88D-CAE0F201347A}"/>
              </a:ext>
            </a:extLst>
          </p:cNvPr>
          <p:cNvPicPr>
            <a:picLocks noChangeAspect="1"/>
          </p:cNvPicPr>
          <p:nvPr/>
        </p:nvPicPr>
        <p:blipFill>
          <a:blip r:embed="rId3"/>
          <a:stretch>
            <a:fillRect/>
          </a:stretch>
        </p:blipFill>
        <p:spPr>
          <a:xfrm>
            <a:off x="5369169" y="2730634"/>
            <a:ext cx="3251890" cy="3236712"/>
          </a:xfrm>
          <a:prstGeom prst="rect">
            <a:avLst/>
          </a:prstGeom>
        </p:spPr>
      </p:pic>
    </p:spTree>
    <p:extLst>
      <p:ext uri="{BB962C8B-B14F-4D97-AF65-F5344CB8AC3E}">
        <p14:creationId xmlns:p14="http://schemas.microsoft.com/office/powerpoint/2010/main" val="336658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12FF8-38B2-4F3C-8556-EFDED024CC5D}"/>
              </a:ext>
            </a:extLst>
          </p:cNvPr>
          <p:cNvSpPr>
            <a:spLocks noGrp="1"/>
          </p:cNvSpPr>
          <p:nvPr>
            <p:ph type="title"/>
          </p:nvPr>
        </p:nvSpPr>
        <p:spPr/>
        <p:txBody>
          <a:bodyPr/>
          <a:lstStyle/>
          <a:p>
            <a:r>
              <a:rPr lang="en-US" dirty="0"/>
              <a:t>Functions</a:t>
            </a:r>
          </a:p>
        </p:txBody>
      </p:sp>
      <p:pic>
        <p:nvPicPr>
          <p:cNvPr id="6" name="Picture 5">
            <a:extLst>
              <a:ext uri="{FF2B5EF4-FFF2-40B4-BE49-F238E27FC236}">
                <a16:creationId xmlns:a16="http://schemas.microsoft.com/office/drawing/2014/main" id="{A7C036AA-DE09-46E2-8B6E-F81E1942C6F2}"/>
              </a:ext>
            </a:extLst>
          </p:cNvPr>
          <p:cNvPicPr>
            <a:picLocks noChangeAspect="1"/>
          </p:cNvPicPr>
          <p:nvPr/>
        </p:nvPicPr>
        <p:blipFill>
          <a:blip r:embed="rId2"/>
          <a:stretch>
            <a:fillRect/>
          </a:stretch>
        </p:blipFill>
        <p:spPr>
          <a:xfrm>
            <a:off x="2408180" y="1348153"/>
            <a:ext cx="4625667" cy="4746099"/>
          </a:xfrm>
          <a:prstGeom prst="rect">
            <a:avLst/>
          </a:prstGeom>
        </p:spPr>
      </p:pic>
    </p:spTree>
    <p:extLst>
      <p:ext uri="{BB962C8B-B14F-4D97-AF65-F5344CB8AC3E}">
        <p14:creationId xmlns:p14="http://schemas.microsoft.com/office/powerpoint/2010/main" val="292462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812A-3011-4190-ABC0-E2370E90A1A5}"/>
              </a:ext>
            </a:extLst>
          </p:cNvPr>
          <p:cNvSpPr>
            <a:spLocks noGrp="1"/>
          </p:cNvSpPr>
          <p:nvPr>
            <p:ph type="title"/>
          </p:nvPr>
        </p:nvSpPr>
        <p:spPr/>
        <p:txBody>
          <a:bodyPr/>
          <a:lstStyle/>
          <a:p>
            <a:r>
              <a:rPr lang="en-US" dirty="0"/>
              <a:t>Loops and Stuff</a:t>
            </a:r>
          </a:p>
        </p:txBody>
      </p:sp>
      <p:sp>
        <p:nvSpPr>
          <p:cNvPr id="3" name="Content Placeholder 2">
            <a:extLst>
              <a:ext uri="{FF2B5EF4-FFF2-40B4-BE49-F238E27FC236}">
                <a16:creationId xmlns:a16="http://schemas.microsoft.com/office/drawing/2014/main" id="{3A4DB205-8B0C-4162-9989-87107B7C6D24}"/>
              </a:ext>
            </a:extLst>
          </p:cNvPr>
          <p:cNvSpPr>
            <a:spLocks noGrp="1"/>
          </p:cNvSpPr>
          <p:nvPr>
            <p:ph idx="1"/>
          </p:nvPr>
        </p:nvSpPr>
        <p:spPr>
          <a:xfrm>
            <a:off x="1176864" y="1386816"/>
            <a:ext cx="7427873" cy="1608430"/>
          </a:xfrm>
        </p:spPr>
        <p:txBody>
          <a:bodyPr>
            <a:normAutofit fontScale="85000" lnSpcReduction="20000"/>
          </a:bodyPr>
          <a:lstStyle/>
          <a:p>
            <a:r>
              <a:rPr lang="en-US" dirty="0"/>
              <a:t>Loops and other usual programming constructs are easy to remember.</a:t>
            </a:r>
          </a:p>
          <a:p>
            <a:r>
              <a:rPr lang="en-US" dirty="0">
                <a:solidFill>
                  <a:srgbClr val="0033CC"/>
                </a:solidFill>
              </a:rPr>
              <a:t>for</a:t>
            </a:r>
            <a:r>
              <a:rPr lang="en-US" dirty="0"/>
              <a:t> can loop over anything </a:t>
            </a:r>
            <a:r>
              <a:rPr lang="en-US" i="1" dirty="0" err="1"/>
              <a:t>iterable</a:t>
            </a:r>
            <a:r>
              <a:rPr lang="en-US" dirty="0"/>
              <a:t>, such as a list or a file.</a:t>
            </a:r>
          </a:p>
          <a:p>
            <a:r>
              <a:rPr lang="en-US" dirty="0"/>
              <a:t>In </a:t>
            </a:r>
            <a:r>
              <a:rPr lang="en-US" dirty="0" err="1"/>
              <a:t>Matlab</a:t>
            </a:r>
            <a:r>
              <a:rPr lang="en-US" dirty="0"/>
              <a:t>, appending values to a vector in a loop is not recommended. Python lists are actual lists, so appending is fine. </a:t>
            </a:r>
          </a:p>
        </p:txBody>
      </p:sp>
      <p:pic>
        <p:nvPicPr>
          <p:cNvPr id="4" name="Picture 3">
            <a:extLst>
              <a:ext uri="{FF2B5EF4-FFF2-40B4-BE49-F238E27FC236}">
                <a16:creationId xmlns:a16="http://schemas.microsoft.com/office/drawing/2014/main" id="{E0F6665E-B264-4B27-ABB4-ACC7D6C88537}"/>
              </a:ext>
            </a:extLst>
          </p:cNvPr>
          <p:cNvPicPr>
            <a:picLocks noChangeAspect="1"/>
          </p:cNvPicPr>
          <p:nvPr/>
        </p:nvPicPr>
        <p:blipFill>
          <a:blip r:embed="rId2"/>
          <a:stretch>
            <a:fillRect/>
          </a:stretch>
        </p:blipFill>
        <p:spPr>
          <a:xfrm>
            <a:off x="1510972" y="2973030"/>
            <a:ext cx="5411915" cy="942477"/>
          </a:xfrm>
          <a:prstGeom prst="rect">
            <a:avLst/>
          </a:prstGeom>
        </p:spPr>
      </p:pic>
      <p:pic>
        <p:nvPicPr>
          <p:cNvPr id="5" name="Picture 4">
            <a:extLst>
              <a:ext uri="{FF2B5EF4-FFF2-40B4-BE49-F238E27FC236}">
                <a16:creationId xmlns:a16="http://schemas.microsoft.com/office/drawing/2014/main" id="{F9EF293E-9A7B-40DA-B6EA-EF7226D66D8D}"/>
              </a:ext>
            </a:extLst>
          </p:cNvPr>
          <p:cNvPicPr>
            <a:picLocks noChangeAspect="1"/>
          </p:cNvPicPr>
          <p:nvPr/>
        </p:nvPicPr>
        <p:blipFill>
          <a:blip r:embed="rId3"/>
          <a:stretch>
            <a:fillRect/>
          </a:stretch>
        </p:blipFill>
        <p:spPr>
          <a:xfrm>
            <a:off x="1510973" y="3962787"/>
            <a:ext cx="5210235" cy="2271128"/>
          </a:xfrm>
          <a:prstGeom prst="rect">
            <a:avLst/>
          </a:prstGeom>
        </p:spPr>
      </p:pic>
    </p:spTree>
    <p:extLst>
      <p:ext uri="{BB962C8B-B14F-4D97-AF65-F5344CB8AC3E}">
        <p14:creationId xmlns:p14="http://schemas.microsoft.com/office/powerpoint/2010/main" val="3015321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7A16-6E69-4D75-BF8A-5898D92514F2}"/>
              </a:ext>
            </a:extLst>
          </p:cNvPr>
          <p:cNvSpPr>
            <a:spLocks noGrp="1"/>
          </p:cNvSpPr>
          <p:nvPr>
            <p:ph type="title"/>
          </p:nvPr>
        </p:nvSpPr>
        <p:spPr/>
        <p:txBody>
          <a:bodyPr/>
          <a:lstStyle/>
          <a:p>
            <a:r>
              <a:rPr lang="en-US" dirty="0"/>
              <a:t>Reading in a Data file</a:t>
            </a:r>
          </a:p>
        </p:txBody>
      </p:sp>
      <p:sp>
        <p:nvSpPr>
          <p:cNvPr id="3" name="Content Placeholder 2">
            <a:extLst>
              <a:ext uri="{FF2B5EF4-FFF2-40B4-BE49-F238E27FC236}">
                <a16:creationId xmlns:a16="http://schemas.microsoft.com/office/drawing/2014/main" id="{3CD6CE36-086D-4E5E-8A5E-1D82EDBD0907}"/>
              </a:ext>
            </a:extLst>
          </p:cNvPr>
          <p:cNvSpPr>
            <a:spLocks noGrp="1"/>
          </p:cNvSpPr>
          <p:nvPr>
            <p:ph idx="1"/>
          </p:nvPr>
        </p:nvSpPr>
        <p:spPr>
          <a:xfrm>
            <a:off x="1176865" y="1386815"/>
            <a:ext cx="6994120" cy="3361031"/>
          </a:xfrm>
        </p:spPr>
        <p:txBody>
          <a:bodyPr>
            <a:normAutofit fontScale="85000" lnSpcReduction="20000"/>
          </a:bodyPr>
          <a:lstStyle/>
          <a:p>
            <a:r>
              <a:rPr lang="en-US" dirty="0"/>
              <a:t>Suppose we need to read a csv file (text file with Comma Separated Values) into Python.</a:t>
            </a:r>
          </a:p>
          <a:p>
            <a:r>
              <a:rPr lang="en-US" dirty="0"/>
              <a:t>The file consists of 216 rows (samples) with 4000 measurements each.</a:t>
            </a:r>
          </a:p>
          <a:p>
            <a:r>
              <a:rPr lang="en-US" dirty="0"/>
              <a:t>We will write file reading code from scratch.</a:t>
            </a:r>
          </a:p>
          <a:p>
            <a:r>
              <a:rPr lang="en-US" dirty="0"/>
              <a:t>Alternatively, many modules contain csv-reading functions</a:t>
            </a:r>
          </a:p>
          <a:p>
            <a:pPr lvl="1"/>
            <a:r>
              <a:rPr lang="en-US" dirty="0" err="1"/>
              <a:t>numpy.loadtxt</a:t>
            </a:r>
            <a:endParaRPr lang="en-US" dirty="0"/>
          </a:p>
          <a:p>
            <a:pPr lvl="1"/>
            <a:r>
              <a:rPr lang="en-US" dirty="0" err="1"/>
              <a:t>numpy.genfromtxt</a:t>
            </a:r>
            <a:endParaRPr lang="en-US" dirty="0"/>
          </a:p>
          <a:p>
            <a:pPr lvl="1"/>
            <a:r>
              <a:rPr lang="en-US" dirty="0" err="1"/>
              <a:t>csv.reader</a:t>
            </a:r>
            <a:endParaRPr lang="en-US" dirty="0"/>
          </a:p>
          <a:p>
            <a:pPr lvl="1"/>
            <a:r>
              <a:rPr lang="en-US" dirty="0" err="1"/>
              <a:t>pandas.read_csv</a:t>
            </a:r>
            <a:endParaRPr lang="en-US" dirty="0"/>
          </a:p>
        </p:txBody>
      </p:sp>
      <p:pic>
        <p:nvPicPr>
          <p:cNvPr id="4" name="Picture 3">
            <a:extLst>
              <a:ext uri="{FF2B5EF4-FFF2-40B4-BE49-F238E27FC236}">
                <a16:creationId xmlns:a16="http://schemas.microsoft.com/office/drawing/2014/main" id="{1B66678F-4D90-4ED6-A7E3-EC59A6395E4C}"/>
              </a:ext>
            </a:extLst>
          </p:cNvPr>
          <p:cNvPicPr>
            <a:picLocks noChangeAspect="1"/>
          </p:cNvPicPr>
          <p:nvPr/>
        </p:nvPicPr>
        <p:blipFill>
          <a:blip r:embed="rId2"/>
          <a:stretch>
            <a:fillRect/>
          </a:stretch>
        </p:blipFill>
        <p:spPr>
          <a:xfrm>
            <a:off x="3225311" y="4726757"/>
            <a:ext cx="5232889" cy="1488855"/>
          </a:xfrm>
          <a:prstGeom prst="rect">
            <a:avLst/>
          </a:prstGeom>
        </p:spPr>
      </p:pic>
    </p:spTree>
    <p:extLst>
      <p:ext uri="{BB962C8B-B14F-4D97-AF65-F5344CB8AC3E}">
        <p14:creationId xmlns:p14="http://schemas.microsoft.com/office/powerpoint/2010/main" val="1418732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E7A16-6E69-4D75-BF8A-5898D92514F2}"/>
              </a:ext>
            </a:extLst>
          </p:cNvPr>
          <p:cNvSpPr>
            <a:spLocks noGrp="1"/>
          </p:cNvSpPr>
          <p:nvPr>
            <p:ph type="title"/>
          </p:nvPr>
        </p:nvSpPr>
        <p:spPr/>
        <p:txBody>
          <a:bodyPr/>
          <a:lstStyle/>
          <a:p>
            <a:r>
              <a:rPr lang="en-US" dirty="0"/>
              <a:t>Reading in a Data file</a:t>
            </a:r>
          </a:p>
        </p:txBody>
      </p:sp>
      <p:pic>
        <p:nvPicPr>
          <p:cNvPr id="7" name="Picture 6">
            <a:extLst>
              <a:ext uri="{FF2B5EF4-FFF2-40B4-BE49-F238E27FC236}">
                <a16:creationId xmlns:a16="http://schemas.microsoft.com/office/drawing/2014/main" id="{2304B807-F0D9-46B9-9704-16C6CB2EE92A}"/>
              </a:ext>
            </a:extLst>
          </p:cNvPr>
          <p:cNvPicPr>
            <a:picLocks noChangeAspect="1"/>
          </p:cNvPicPr>
          <p:nvPr/>
        </p:nvPicPr>
        <p:blipFill>
          <a:blip r:embed="rId2"/>
          <a:stretch>
            <a:fillRect/>
          </a:stretch>
        </p:blipFill>
        <p:spPr>
          <a:xfrm>
            <a:off x="632444" y="1963616"/>
            <a:ext cx="4001396" cy="3188677"/>
          </a:xfrm>
          <a:prstGeom prst="rect">
            <a:avLst/>
          </a:prstGeom>
        </p:spPr>
      </p:pic>
      <p:pic>
        <p:nvPicPr>
          <p:cNvPr id="8" name="Picture 7">
            <a:extLst>
              <a:ext uri="{FF2B5EF4-FFF2-40B4-BE49-F238E27FC236}">
                <a16:creationId xmlns:a16="http://schemas.microsoft.com/office/drawing/2014/main" id="{D40DF50E-8F1E-43E8-ADAD-7554D1066241}"/>
              </a:ext>
            </a:extLst>
          </p:cNvPr>
          <p:cNvPicPr>
            <a:picLocks noChangeAspect="1"/>
          </p:cNvPicPr>
          <p:nvPr/>
        </p:nvPicPr>
        <p:blipFill>
          <a:blip r:embed="rId3"/>
          <a:stretch>
            <a:fillRect/>
          </a:stretch>
        </p:blipFill>
        <p:spPr>
          <a:xfrm>
            <a:off x="4572000" y="1963616"/>
            <a:ext cx="4016304" cy="3188677"/>
          </a:xfrm>
          <a:prstGeom prst="rect">
            <a:avLst/>
          </a:prstGeom>
        </p:spPr>
      </p:pic>
    </p:spTree>
    <p:extLst>
      <p:ext uri="{BB962C8B-B14F-4D97-AF65-F5344CB8AC3E}">
        <p14:creationId xmlns:p14="http://schemas.microsoft.com/office/powerpoint/2010/main" val="1412647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9A89-2EA8-4F9F-8756-3CAAD4132202}"/>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F0C7E71F-EA5A-4B02-AF40-40AC9F786E3E}"/>
              </a:ext>
            </a:extLst>
          </p:cNvPr>
          <p:cNvSpPr>
            <a:spLocks noGrp="1"/>
          </p:cNvSpPr>
          <p:nvPr>
            <p:ph idx="1"/>
          </p:nvPr>
        </p:nvSpPr>
        <p:spPr>
          <a:xfrm>
            <a:off x="1176864" y="1386815"/>
            <a:ext cx="6923781" cy="3466539"/>
          </a:xfrm>
        </p:spPr>
        <p:txBody>
          <a:bodyPr/>
          <a:lstStyle/>
          <a:p>
            <a:r>
              <a:rPr lang="en-US" dirty="0"/>
              <a:t>The </a:t>
            </a:r>
            <a:r>
              <a:rPr lang="en-US" dirty="0">
                <a:solidFill>
                  <a:srgbClr val="0033CC"/>
                </a:solidFill>
              </a:rPr>
              <a:t>matplotlib</a:t>
            </a:r>
            <a:r>
              <a:rPr lang="en-US" dirty="0"/>
              <a:t> module is our plotting library.</a:t>
            </a:r>
          </a:p>
          <a:p>
            <a:r>
              <a:rPr lang="en-US" dirty="0"/>
              <a:t>Function names are often similar to </a:t>
            </a:r>
            <a:r>
              <a:rPr lang="en-US" dirty="0" err="1"/>
              <a:t>Matlab</a:t>
            </a:r>
            <a:r>
              <a:rPr lang="en-US" dirty="0"/>
              <a:t>.</a:t>
            </a:r>
          </a:p>
          <a:p>
            <a:r>
              <a:rPr lang="en-US" dirty="0"/>
              <a:t>Usually you want to "</a:t>
            </a:r>
            <a:r>
              <a:rPr lang="en-US" dirty="0">
                <a:solidFill>
                  <a:srgbClr val="0033CC"/>
                </a:solidFill>
              </a:rPr>
              <a:t>import </a:t>
            </a:r>
            <a:r>
              <a:rPr lang="en-US" dirty="0" err="1">
                <a:solidFill>
                  <a:srgbClr val="0033CC"/>
                </a:solidFill>
              </a:rPr>
              <a:t>matplotlib.pyplot</a:t>
            </a:r>
            <a:r>
              <a:rPr lang="en-US" dirty="0"/>
              <a:t>".</a:t>
            </a:r>
          </a:p>
          <a:p>
            <a:r>
              <a:rPr lang="en-US" dirty="0"/>
              <a:t>Alternatively, "</a:t>
            </a:r>
            <a:r>
              <a:rPr lang="en-US" dirty="0">
                <a:solidFill>
                  <a:srgbClr val="0033CC"/>
                </a:solidFill>
              </a:rPr>
              <a:t>from </a:t>
            </a:r>
            <a:r>
              <a:rPr lang="en-US" dirty="0" err="1">
                <a:solidFill>
                  <a:srgbClr val="0033CC"/>
                </a:solidFill>
              </a:rPr>
              <a:t>matplotlib.pylab</a:t>
            </a:r>
            <a:r>
              <a:rPr lang="en-US" dirty="0">
                <a:solidFill>
                  <a:srgbClr val="0033CC"/>
                </a:solidFill>
              </a:rPr>
              <a:t> import *</a:t>
            </a:r>
            <a:r>
              <a:rPr lang="en-US" dirty="0"/>
              <a:t>" makes the environment very similar to </a:t>
            </a:r>
            <a:r>
              <a:rPr lang="en-US" dirty="0" err="1"/>
              <a:t>Matlab</a:t>
            </a:r>
            <a:r>
              <a:rPr lang="en-US" dirty="0"/>
              <a:t>. </a:t>
            </a:r>
          </a:p>
        </p:txBody>
      </p:sp>
    </p:spTree>
    <p:extLst>
      <p:ext uri="{BB962C8B-B14F-4D97-AF65-F5344CB8AC3E}">
        <p14:creationId xmlns:p14="http://schemas.microsoft.com/office/powerpoint/2010/main" val="1739072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9A89-2EA8-4F9F-8756-3CAAD4132202}"/>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F0C7E71F-EA5A-4B02-AF40-40AC9F786E3E}"/>
              </a:ext>
            </a:extLst>
          </p:cNvPr>
          <p:cNvSpPr>
            <a:spLocks noGrp="1"/>
          </p:cNvSpPr>
          <p:nvPr>
            <p:ph idx="1"/>
          </p:nvPr>
        </p:nvSpPr>
        <p:spPr>
          <a:xfrm>
            <a:off x="1176865" y="1386815"/>
            <a:ext cx="2175936" cy="574795"/>
          </a:xfrm>
        </p:spPr>
        <p:txBody>
          <a:bodyPr/>
          <a:lstStyle/>
          <a:p>
            <a:r>
              <a:rPr lang="en-US" dirty="0"/>
              <a:t>Lec1_ex2.py</a:t>
            </a:r>
          </a:p>
        </p:txBody>
      </p:sp>
      <p:pic>
        <p:nvPicPr>
          <p:cNvPr id="4" name="Picture 3">
            <a:extLst>
              <a:ext uri="{FF2B5EF4-FFF2-40B4-BE49-F238E27FC236}">
                <a16:creationId xmlns:a16="http://schemas.microsoft.com/office/drawing/2014/main" id="{D92CDB70-B76B-452A-A21E-B09FF089396F}"/>
              </a:ext>
            </a:extLst>
          </p:cNvPr>
          <p:cNvPicPr>
            <a:picLocks noChangeAspect="1"/>
          </p:cNvPicPr>
          <p:nvPr/>
        </p:nvPicPr>
        <p:blipFill>
          <a:blip r:embed="rId2"/>
          <a:stretch>
            <a:fillRect/>
          </a:stretch>
        </p:blipFill>
        <p:spPr>
          <a:xfrm>
            <a:off x="4507523" y="1324707"/>
            <a:ext cx="3627646" cy="4208585"/>
          </a:xfrm>
          <a:prstGeom prst="rect">
            <a:avLst/>
          </a:prstGeom>
        </p:spPr>
      </p:pic>
      <p:pic>
        <p:nvPicPr>
          <p:cNvPr id="5" name="Picture 4">
            <a:extLst>
              <a:ext uri="{FF2B5EF4-FFF2-40B4-BE49-F238E27FC236}">
                <a16:creationId xmlns:a16="http://schemas.microsoft.com/office/drawing/2014/main" id="{3EE4E266-6167-4637-85C4-6C0924471AF3}"/>
              </a:ext>
            </a:extLst>
          </p:cNvPr>
          <p:cNvPicPr>
            <a:picLocks noChangeAspect="1"/>
          </p:cNvPicPr>
          <p:nvPr/>
        </p:nvPicPr>
        <p:blipFill>
          <a:blip r:embed="rId3"/>
          <a:stretch>
            <a:fillRect/>
          </a:stretch>
        </p:blipFill>
        <p:spPr>
          <a:xfrm>
            <a:off x="643499" y="3914724"/>
            <a:ext cx="3864024" cy="2175415"/>
          </a:xfrm>
          <a:prstGeom prst="rect">
            <a:avLst/>
          </a:prstGeom>
        </p:spPr>
      </p:pic>
    </p:spTree>
    <p:extLst>
      <p:ext uri="{BB962C8B-B14F-4D97-AF65-F5344CB8AC3E}">
        <p14:creationId xmlns:p14="http://schemas.microsoft.com/office/powerpoint/2010/main" val="261648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9A89-2EA8-4F9F-8756-3CAAD4132202}"/>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F0C7E71F-EA5A-4B02-AF40-40AC9F786E3E}"/>
              </a:ext>
            </a:extLst>
          </p:cNvPr>
          <p:cNvSpPr>
            <a:spLocks noGrp="1"/>
          </p:cNvSpPr>
          <p:nvPr>
            <p:ph idx="1"/>
          </p:nvPr>
        </p:nvSpPr>
        <p:spPr>
          <a:xfrm>
            <a:off x="1176865" y="1386815"/>
            <a:ext cx="7416150" cy="764370"/>
          </a:xfrm>
        </p:spPr>
        <p:txBody>
          <a:bodyPr>
            <a:noAutofit/>
          </a:bodyPr>
          <a:lstStyle/>
          <a:p>
            <a:r>
              <a:rPr lang="en-US" sz="1800" dirty="0"/>
              <a:t>Even rather complicated graphics are easy to generate using Matplotlib. </a:t>
            </a:r>
          </a:p>
          <a:p>
            <a:r>
              <a:rPr lang="en-US" sz="1800" dirty="0"/>
              <a:t>Lec1_ex3.py</a:t>
            </a:r>
          </a:p>
        </p:txBody>
      </p:sp>
      <p:pic>
        <p:nvPicPr>
          <p:cNvPr id="8" name="Picture 7">
            <a:extLst>
              <a:ext uri="{FF2B5EF4-FFF2-40B4-BE49-F238E27FC236}">
                <a16:creationId xmlns:a16="http://schemas.microsoft.com/office/drawing/2014/main" id="{A0A38436-B4CB-4B52-8320-A163415D6B97}"/>
              </a:ext>
            </a:extLst>
          </p:cNvPr>
          <p:cNvPicPr>
            <a:picLocks noChangeAspect="1"/>
          </p:cNvPicPr>
          <p:nvPr/>
        </p:nvPicPr>
        <p:blipFill>
          <a:blip r:embed="rId2"/>
          <a:stretch>
            <a:fillRect/>
          </a:stretch>
        </p:blipFill>
        <p:spPr>
          <a:xfrm>
            <a:off x="3689671" y="2054638"/>
            <a:ext cx="4675994" cy="4179277"/>
          </a:xfrm>
          <a:prstGeom prst="rect">
            <a:avLst/>
          </a:prstGeom>
        </p:spPr>
      </p:pic>
    </p:spTree>
    <p:extLst>
      <p:ext uri="{BB962C8B-B14F-4D97-AF65-F5344CB8AC3E}">
        <p14:creationId xmlns:p14="http://schemas.microsoft.com/office/powerpoint/2010/main" val="2316061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110A2-EBAD-4079-866F-BA0F3E41E8E7}"/>
              </a:ext>
            </a:extLst>
          </p:cNvPr>
          <p:cNvSpPr>
            <a:spLocks noGrp="1"/>
          </p:cNvSpPr>
          <p:nvPr>
            <p:ph idx="1"/>
          </p:nvPr>
        </p:nvSpPr>
        <p:spPr>
          <a:xfrm>
            <a:off x="1370296" y="2664630"/>
            <a:ext cx="6798736" cy="518185"/>
          </a:xfrm>
        </p:spPr>
        <p:txBody>
          <a:bodyPr/>
          <a:lstStyle/>
          <a:p>
            <a:r>
              <a:rPr lang="en-US" dirty="0"/>
              <a:t>TENSORFLOW!</a:t>
            </a:r>
          </a:p>
        </p:txBody>
      </p:sp>
    </p:spTree>
    <p:extLst>
      <p:ext uri="{BB962C8B-B14F-4D97-AF65-F5344CB8AC3E}">
        <p14:creationId xmlns:p14="http://schemas.microsoft.com/office/powerpoint/2010/main" val="180154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CA80-917F-4CA7-A258-298987FB0A2B}"/>
              </a:ext>
            </a:extLst>
          </p:cNvPr>
          <p:cNvSpPr>
            <a:spLocks noGrp="1"/>
          </p:cNvSpPr>
          <p:nvPr>
            <p:ph type="title"/>
          </p:nvPr>
        </p:nvSpPr>
        <p:spPr/>
        <p:txBody>
          <a:bodyPr/>
          <a:lstStyle/>
          <a:p>
            <a:r>
              <a:rPr lang="en-US" dirty="0"/>
              <a:t>What’s TensorFlow?</a:t>
            </a:r>
          </a:p>
        </p:txBody>
      </p:sp>
      <p:sp>
        <p:nvSpPr>
          <p:cNvPr id="3" name="Content Placeholder 2">
            <a:extLst>
              <a:ext uri="{FF2B5EF4-FFF2-40B4-BE49-F238E27FC236}">
                <a16:creationId xmlns:a16="http://schemas.microsoft.com/office/drawing/2014/main" id="{6EF47125-42A0-4117-8895-EC63BB1FD65A}"/>
              </a:ext>
            </a:extLst>
          </p:cNvPr>
          <p:cNvSpPr>
            <a:spLocks noGrp="1"/>
          </p:cNvSpPr>
          <p:nvPr>
            <p:ph idx="1"/>
          </p:nvPr>
        </p:nvSpPr>
        <p:spPr>
          <a:xfrm>
            <a:off x="1176865" y="1386815"/>
            <a:ext cx="7140658" cy="4548318"/>
          </a:xfrm>
        </p:spPr>
        <p:txBody>
          <a:bodyPr>
            <a:normAutofit lnSpcReduction="10000"/>
          </a:bodyPr>
          <a:lstStyle/>
          <a:p>
            <a:r>
              <a:rPr lang="en-US" dirty="0"/>
              <a:t>Open source software library for numerical computation using data flow graphs</a:t>
            </a:r>
          </a:p>
          <a:p>
            <a:r>
              <a:rPr lang="en-US" dirty="0"/>
              <a:t>Originally developed by Google Brain Team to conduct machine learning and deep neural networks research</a:t>
            </a:r>
          </a:p>
          <a:p>
            <a:r>
              <a:rPr lang="en-US" dirty="0"/>
              <a:t>General enough to be applicable in a wide variety of other domains as well</a:t>
            </a:r>
          </a:p>
          <a:p>
            <a:r>
              <a:rPr lang="en-US" dirty="0"/>
              <a:t>TensorFlow provides an extensive suite of functions and classes that allow users to build various models from scratch. </a:t>
            </a:r>
            <a:br>
              <a:rPr lang="en-US" dirty="0"/>
            </a:br>
            <a:br>
              <a:rPr lang="en-US" dirty="0"/>
            </a:br>
            <a:endParaRPr lang="en-US" dirty="0"/>
          </a:p>
        </p:txBody>
      </p:sp>
    </p:spTree>
    <p:extLst>
      <p:ext uri="{BB962C8B-B14F-4D97-AF65-F5344CB8AC3E}">
        <p14:creationId xmlns:p14="http://schemas.microsoft.com/office/powerpoint/2010/main" val="188767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CA80-917F-4CA7-A258-298987FB0A2B}"/>
              </a:ext>
            </a:extLst>
          </p:cNvPr>
          <p:cNvSpPr>
            <a:spLocks noGrp="1"/>
          </p:cNvSpPr>
          <p:nvPr>
            <p:ph type="title"/>
          </p:nvPr>
        </p:nvSpPr>
        <p:spPr/>
        <p:txBody>
          <a:bodyPr/>
          <a:lstStyle/>
          <a:p>
            <a:r>
              <a:rPr lang="en-US" dirty="0"/>
              <a:t>Why TensorFlow?</a:t>
            </a:r>
          </a:p>
        </p:txBody>
      </p:sp>
      <p:sp>
        <p:nvSpPr>
          <p:cNvPr id="3" name="Content Placeholder 2">
            <a:extLst>
              <a:ext uri="{FF2B5EF4-FFF2-40B4-BE49-F238E27FC236}">
                <a16:creationId xmlns:a16="http://schemas.microsoft.com/office/drawing/2014/main" id="{6EF47125-42A0-4117-8895-EC63BB1FD65A}"/>
              </a:ext>
            </a:extLst>
          </p:cNvPr>
          <p:cNvSpPr>
            <a:spLocks noGrp="1"/>
          </p:cNvSpPr>
          <p:nvPr>
            <p:ph idx="1"/>
          </p:nvPr>
        </p:nvSpPr>
        <p:spPr>
          <a:xfrm>
            <a:off x="722244" y="1386815"/>
            <a:ext cx="7938052" cy="4548318"/>
          </a:xfrm>
        </p:spPr>
        <p:txBody>
          <a:bodyPr>
            <a:normAutofit fontScale="92500"/>
          </a:bodyPr>
          <a:lstStyle/>
          <a:p>
            <a:r>
              <a:rPr lang="en-US" dirty="0"/>
              <a:t>Python API</a:t>
            </a:r>
          </a:p>
          <a:p>
            <a:r>
              <a:rPr lang="en-US" dirty="0"/>
              <a:t>Portability: deploy computation to one or more CPUs or GPUs in a desktop, server, or mobile device with a single API</a:t>
            </a:r>
          </a:p>
          <a:p>
            <a:r>
              <a:rPr lang="en-US" dirty="0"/>
              <a:t>Flexibility: from Raspberry Pi, Android, Windows, iOS, Linux to server farms</a:t>
            </a:r>
          </a:p>
          <a:p>
            <a:r>
              <a:rPr lang="en-US" dirty="0"/>
              <a:t>Visualization (</a:t>
            </a:r>
            <a:r>
              <a:rPr lang="en-US" dirty="0" err="1"/>
              <a:t>TensorBoard</a:t>
            </a:r>
            <a:r>
              <a:rPr lang="en-US" dirty="0"/>
              <a:t> is da bomb)</a:t>
            </a:r>
          </a:p>
          <a:p>
            <a:r>
              <a:rPr lang="en-US" dirty="0"/>
              <a:t>Checkpoints (for managing experiments)</a:t>
            </a:r>
          </a:p>
          <a:p>
            <a:r>
              <a:rPr lang="en-US" dirty="0"/>
              <a:t>Large community (&gt; 10,000 commits and &gt; 3000 TF-related repos in 1 year)</a:t>
            </a:r>
          </a:p>
          <a:p>
            <a:r>
              <a:rPr lang="en-US" dirty="0"/>
              <a:t>Awesome projects already using TensorFlow</a:t>
            </a:r>
          </a:p>
        </p:txBody>
      </p:sp>
    </p:spTree>
    <p:extLst>
      <p:ext uri="{BB962C8B-B14F-4D97-AF65-F5344CB8AC3E}">
        <p14:creationId xmlns:p14="http://schemas.microsoft.com/office/powerpoint/2010/main" val="269582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03A2-E485-4790-8DE9-66A124B3EAEF}"/>
              </a:ext>
            </a:extLst>
          </p:cNvPr>
          <p:cNvSpPr>
            <a:spLocks noGrp="1"/>
          </p:cNvSpPr>
          <p:nvPr>
            <p:ph type="title"/>
          </p:nvPr>
        </p:nvSpPr>
        <p:spPr/>
        <p:txBody>
          <a:bodyPr/>
          <a:lstStyle/>
          <a:p>
            <a:r>
              <a:rPr lang="en-US" dirty="0"/>
              <a:t>Essential Modules</a:t>
            </a:r>
          </a:p>
        </p:txBody>
      </p:sp>
      <p:sp>
        <p:nvSpPr>
          <p:cNvPr id="3" name="Content Placeholder 2">
            <a:extLst>
              <a:ext uri="{FF2B5EF4-FFF2-40B4-BE49-F238E27FC236}">
                <a16:creationId xmlns:a16="http://schemas.microsoft.com/office/drawing/2014/main" id="{D34C8F4C-C111-47AE-889B-F7E9DBBD5CD6}"/>
              </a:ext>
            </a:extLst>
          </p:cNvPr>
          <p:cNvSpPr>
            <a:spLocks noGrp="1"/>
          </p:cNvSpPr>
          <p:nvPr>
            <p:ph idx="1"/>
          </p:nvPr>
        </p:nvSpPr>
        <p:spPr>
          <a:xfrm>
            <a:off x="791308" y="1386815"/>
            <a:ext cx="7760677" cy="4847100"/>
          </a:xfrm>
        </p:spPr>
        <p:txBody>
          <a:bodyPr>
            <a:normAutofit fontScale="92500" lnSpcReduction="20000"/>
          </a:bodyPr>
          <a:lstStyle/>
          <a:p>
            <a:r>
              <a:rPr lang="en-US" b="1" dirty="0" err="1">
                <a:solidFill>
                  <a:srgbClr val="0033CC"/>
                </a:solidFill>
              </a:rPr>
              <a:t>numpy</a:t>
            </a:r>
            <a:r>
              <a:rPr lang="en-US" dirty="0"/>
              <a:t>: The matrix / numerical analysis layer at the bottom</a:t>
            </a:r>
          </a:p>
          <a:p>
            <a:r>
              <a:rPr lang="en-US" b="1" dirty="0" err="1">
                <a:solidFill>
                  <a:srgbClr val="0033CC"/>
                </a:solidFill>
              </a:rPr>
              <a:t>scipy</a:t>
            </a:r>
            <a:r>
              <a:rPr lang="en-US" dirty="0"/>
              <a:t>: Scientific computing utilities (</a:t>
            </a:r>
            <a:r>
              <a:rPr lang="en-US" dirty="0" err="1"/>
              <a:t>linalg</a:t>
            </a:r>
            <a:r>
              <a:rPr lang="en-US" dirty="0"/>
              <a:t>, FFT, signal/image processing...)</a:t>
            </a:r>
          </a:p>
          <a:p>
            <a:r>
              <a:rPr lang="en-US" b="1" dirty="0" err="1">
                <a:solidFill>
                  <a:srgbClr val="0033CC"/>
                </a:solidFill>
              </a:rPr>
              <a:t>scikit</a:t>
            </a:r>
            <a:r>
              <a:rPr lang="en-US" b="1" dirty="0">
                <a:solidFill>
                  <a:srgbClr val="0033CC"/>
                </a:solidFill>
              </a:rPr>
              <a:t>-learn</a:t>
            </a:r>
            <a:r>
              <a:rPr lang="en-US" dirty="0"/>
              <a:t>: Machine learning</a:t>
            </a:r>
          </a:p>
          <a:p>
            <a:r>
              <a:rPr lang="en-US" b="1" dirty="0">
                <a:solidFill>
                  <a:srgbClr val="0033CC"/>
                </a:solidFill>
              </a:rPr>
              <a:t>matplotlib</a:t>
            </a:r>
            <a:r>
              <a:rPr lang="en-US" dirty="0"/>
              <a:t>: Plotting and visualization</a:t>
            </a:r>
          </a:p>
          <a:p>
            <a:r>
              <a:rPr lang="en-US" b="1" dirty="0" err="1"/>
              <a:t>opencv</a:t>
            </a:r>
            <a:r>
              <a:rPr lang="en-US" dirty="0"/>
              <a:t>: Computer vision</a:t>
            </a:r>
          </a:p>
          <a:p>
            <a:r>
              <a:rPr lang="en-US" b="1" dirty="0"/>
              <a:t>pandas</a:t>
            </a:r>
            <a:r>
              <a:rPr lang="en-US" dirty="0"/>
              <a:t>: Data analysis</a:t>
            </a:r>
          </a:p>
          <a:p>
            <a:r>
              <a:rPr lang="en-US" b="1" dirty="0" err="1"/>
              <a:t>statsmodels</a:t>
            </a:r>
            <a:r>
              <a:rPr lang="en-US" dirty="0"/>
              <a:t>: Statistics in Python</a:t>
            </a:r>
          </a:p>
          <a:p>
            <a:r>
              <a:rPr lang="en-US" b="1" dirty="0" err="1">
                <a:solidFill>
                  <a:srgbClr val="0033CC"/>
                </a:solidFill>
              </a:rPr>
              <a:t>Tensorflow</a:t>
            </a:r>
            <a:r>
              <a:rPr lang="en-US" b="1" dirty="0">
                <a:solidFill>
                  <a:srgbClr val="0033CC"/>
                </a:solidFill>
              </a:rPr>
              <a:t>, </a:t>
            </a:r>
            <a:r>
              <a:rPr lang="en-US" b="1" dirty="0" err="1">
                <a:solidFill>
                  <a:srgbClr val="0033CC"/>
                </a:solidFill>
              </a:rPr>
              <a:t>keras</a:t>
            </a:r>
            <a:r>
              <a:rPr lang="en-US" dirty="0"/>
              <a:t>: Deep learning</a:t>
            </a:r>
          </a:p>
          <a:p>
            <a:r>
              <a:rPr lang="en-US" b="1" dirty="0"/>
              <a:t>PyCharm</a:t>
            </a:r>
            <a:r>
              <a:rPr lang="en-US" dirty="0"/>
              <a:t>: Editor</a:t>
            </a:r>
          </a:p>
          <a:p>
            <a:r>
              <a:rPr lang="en-US" b="1" dirty="0" err="1"/>
              <a:t>spyder</a:t>
            </a:r>
            <a:r>
              <a:rPr lang="en-US" dirty="0"/>
              <a:t>: Scientific </a:t>
            </a:r>
            <a:r>
              <a:rPr lang="en-US" dirty="0" err="1"/>
              <a:t>PYthon</a:t>
            </a:r>
            <a:r>
              <a:rPr lang="en-US" dirty="0"/>
              <a:t> Development </a:t>
            </a:r>
            <a:r>
              <a:rPr lang="en-US" dirty="0" err="1"/>
              <a:t>EnviRonment</a:t>
            </a:r>
            <a:r>
              <a:rPr lang="en-US" dirty="0"/>
              <a:t> (another editor) </a:t>
            </a:r>
          </a:p>
        </p:txBody>
      </p:sp>
    </p:spTree>
    <p:extLst>
      <p:ext uri="{BB962C8B-B14F-4D97-AF65-F5344CB8AC3E}">
        <p14:creationId xmlns:p14="http://schemas.microsoft.com/office/powerpoint/2010/main" val="3378888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1680-C70B-49E0-A021-4ABE2CC3D5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43F393-142B-47A9-8355-30D28E88C074}"/>
              </a:ext>
            </a:extLst>
          </p:cNvPr>
          <p:cNvSpPr>
            <a:spLocks noGrp="1"/>
          </p:cNvSpPr>
          <p:nvPr>
            <p:ph idx="1"/>
          </p:nvPr>
        </p:nvSpPr>
        <p:spPr>
          <a:xfrm>
            <a:off x="679938" y="1386815"/>
            <a:ext cx="7795847" cy="4548318"/>
          </a:xfrm>
        </p:spPr>
        <p:txBody>
          <a:bodyPr>
            <a:normAutofit/>
          </a:bodyPr>
          <a:lstStyle/>
          <a:p>
            <a:r>
              <a:rPr lang="en-US" b="1" dirty="0"/>
              <a:t>Get started</a:t>
            </a:r>
          </a:p>
          <a:p>
            <a:pPr marL="0" indent="0">
              <a:buNone/>
            </a:pPr>
            <a:r>
              <a:rPr lang="en-US" dirty="0"/>
              <a:t>	</a:t>
            </a:r>
            <a:r>
              <a:rPr lang="en-US" dirty="0">
                <a:solidFill>
                  <a:srgbClr val="0033CC"/>
                </a:solidFill>
              </a:rPr>
              <a:t>import </a:t>
            </a:r>
            <a:r>
              <a:rPr lang="en-US" dirty="0" err="1">
                <a:solidFill>
                  <a:srgbClr val="0033CC"/>
                </a:solidFill>
              </a:rPr>
              <a:t>tensorflow</a:t>
            </a:r>
            <a:r>
              <a:rPr lang="en-US" dirty="0">
                <a:solidFill>
                  <a:srgbClr val="0033CC"/>
                </a:solidFill>
              </a:rPr>
              <a:t> as </a:t>
            </a:r>
            <a:r>
              <a:rPr lang="en-US" dirty="0" err="1">
                <a:solidFill>
                  <a:srgbClr val="0033CC"/>
                </a:solidFill>
              </a:rPr>
              <a:t>tf</a:t>
            </a:r>
            <a:endParaRPr lang="en-US" dirty="0">
              <a:solidFill>
                <a:srgbClr val="0033CC"/>
              </a:solidFill>
            </a:endParaRPr>
          </a:p>
          <a:p>
            <a:r>
              <a:rPr lang="en-US" b="1" dirty="0"/>
              <a:t>Simplified TensorFlow?</a:t>
            </a:r>
          </a:p>
          <a:p>
            <a:pPr lvl="1"/>
            <a:r>
              <a:rPr lang="en-US" dirty="0"/>
              <a:t>TF Learn (</a:t>
            </a:r>
            <a:r>
              <a:rPr lang="en-US" dirty="0" err="1"/>
              <a:t>tf.contrib.learn</a:t>
            </a:r>
            <a:r>
              <a:rPr lang="en-US" dirty="0"/>
              <a:t>): simplified interface that helps users transition from the </a:t>
            </a:r>
            <a:r>
              <a:rPr lang="en-US" dirty="0" err="1"/>
              <a:t>the</a:t>
            </a:r>
            <a:r>
              <a:rPr lang="en-US" dirty="0"/>
              <a:t> world of one-liner such as </a:t>
            </a:r>
            <a:r>
              <a:rPr lang="en-US" dirty="0" err="1"/>
              <a:t>scikit</a:t>
            </a:r>
            <a:r>
              <a:rPr lang="en-US" dirty="0"/>
              <a:t>-learn</a:t>
            </a:r>
          </a:p>
          <a:p>
            <a:pPr lvl="1"/>
            <a:r>
              <a:rPr lang="en-US" dirty="0"/>
              <a:t>TF Slim (</a:t>
            </a:r>
            <a:r>
              <a:rPr lang="en-US" dirty="0" err="1"/>
              <a:t>tf.contrib.slim</a:t>
            </a:r>
            <a:r>
              <a:rPr lang="en-US" dirty="0"/>
              <a:t>): lightweight library for defining, training and evaluating complex models in TensorFlow.</a:t>
            </a:r>
          </a:p>
          <a:p>
            <a:pPr lvl="1"/>
            <a:r>
              <a:rPr lang="en-US" dirty="0"/>
              <a:t>TensorFlow provides an extensive suite of functions and classes that allow users to define models from scratch. </a:t>
            </a:r>
          </a:p>
          <a:p>
            <a:pPr lvl="1"/>
            <a:r>
              <a:rPr lang="en-US" dirty="0"/>
              <a:t>High level API: </a:t>
            </a:r>
            <a:r>
              <a:rPr lang="en-US" dirty="0" err="1"/>
              <a:t>Keras</a:t>
            </a:r>
            <a:r>
              <a:rPr lang="en-US" dirty="0"/>
              <a:t>, </a:t>
            </a:r>
            <a:r>
              <a:rPr lang="en-US" dirty="0" err="1"/>
              <a:t>TFLearn</a:t>
            </a:r>
            <a:r>
              <a:rPr lang="en-US" dirty="0"/>
              <a:t>, Pretty Tensor</a:t>
            </a:r>
          </a:p>
          <a:p>
            <a:pPr lvl="1"/>
            <a:endParaRPr lang="en-US" dirty="0"/>
          </a:p>
        </p:txBody>
      </p:sp>
    </p:spTree>
    <p:extLst>
      <p:ext uri="{BB962C8B-B14F-4D97-AF65-F5344CB8AC3E}">
        <p14:creationId xmlns:p14="http://schemas.microsoft.com/office/powerpoint/2010/main" val="3565352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4129-4E7C-4094-BD10-9502442FE353}"/>
              </a:ext>
            </a:extLst>
          </p:cNvPr>
          <p:cNvSpPr>
            <a:spLocks noGrp="1"/>
          </p:cNvSpPr>
          <p:nvPr>
            <p:ph type="title"/>
          </p:nvPr>
        </p:nvSpPr>
        <p:spPr/>
        <p:txBody>
          <a:bodyPr/>
          <a:lstStyle/>
          <a:p>
            <a:r>
              <a:rPr lang="en-US" dirty="0"/>
              <a:t>Data Flow Graphs</a:t>
            </a:r>
          </a:p>
        </p:txBody>
      </p:sp>
      <p:sp>
        <p:nvSpPr>
          <p:cNvPr id="3" name="Content Placeholder 2">
            <a:extLst>
              <a:ext uri="{FF2B5EF4-FFF2-40B4-BE49-F238E27FC236}">
                <a16:creationId xmlns:a16="http://schemas.microsoft.com/office/drawing/2014/main" id="{D25F05CF-8EEF-4D9A-91EF-30B0398E965D}"/>
              </a:ext>
            </a:extLst>
          </p:cNvPr>
          <p:cNvSpPr>
            <a:spLocks noGrp="1"/>
          </p:cNvSpPr>
          <p:nvPr>
            <p:ph idx="1"/>
          </p:nvPr>
        </p:nvSpPr>
        <p:spPr>
          <a:xfrm>
            <a:off x="1176864" y="1386815"/>
            <a:ext cx="7322367" cy="4548318"/>
          </a:xfrm>
        </p:spPr>
        <p:txBody>
          <a:bodyPr>
            <a:normAutofit/>
          </a:bodyPr>
          <a:lstStyle/>
          <a:p>
            <a:r>
              <a:rPr lang="en-US" dirty="0"/>
              <a:t>TensorFlow separates definition of computations from their execution</a:t>
            </a:r>
          </a:p>
          <a:p>
            <a:endParaRPr lang="en-US" dirty="0"/>
          </a:p>
          <a:p>
            <a:endParaRPr lang="en-US" dirty="0"/>
          </a:p>
          <a:p>
            <a:endParaRPr lang="en-US" dirty="0"/>
          </a:p>
          <a:p>
            <a:endParaRPr lang="en-US" dirty="0"/>
          </a:p>
          <a:p>
            <a:r>
              <a:rPr lang="en-US" dirty="0"/>
              <a:t>Phase 1: assemble a graph</a:t>
            </a:r>
          </a:p>
          <a:p>
            <a:r>
              <a:rPr lang="en-US" dirty="0"/>
              <a:t>Phase 2: use a session to execute operations in the graph. </a:t>
            </a:r>
          </a:p>
        </p:txBody>
      </p:sp>
      <p:pic>
        <p:nvPicPr>
          <p:cNvPr id="4" name="Picture 3">
            <a:extLst>
              <a:ext uri="{FF2B5EF4-FFF2-40B4-BE49-F238E27FC236}">
                <a16:creationId xmlns:a16="http://schemas.microsoft.com/office/drawing/2014/main" id="{A80FD052-8481-41F5-B57F-818989345065}"/>
              </a:ext>
            </a:extLst>
          </p:cNvPr>
          <p:cNvPicPr>
            <a:picLocks noChangeAspect="1"/>
          </p:cNvPicPr>
          <p:nvPr/>
        </p:nvPicPr>
        <p:blipFill>
          <a:blip r:embed="rId2"/>
          <a:stretch>
            <a:fillRect/>
          </a:stretch>
        </p:blipFill>
        <p:spPr>
          <a:xfrm>
            <a:off x="2209800" y="2296955"/>
            <a:ext cx="4994082" cy="2011276"/>
          </a:xfrm>
          <a:prstGeom prst="rect">
            <a:avLst/>
          </a:prstGeom>
        </p:spPr>
      </p:pic>
    </p:spTree>
    <p:extLst>
      <p:ext uri="{BB962C8B-B14F-4D97-AF65-F5344CB8AC3E}">
        <p14:creationId xmlns:p14="http://schemas.microsoft.com/office/powerpoint/2010/main" val="415549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3FC4-F582-465F-A8FA-52C94353967C}"/>
              </a:ext>
            </a:extLst>
          </p:cNvPr>
          <p:cNvSpPr>
            <a:spLocks noGrp="1"/>
          </p:cNvSpPr>
          <p:nvPr>
            <p:ph type="title"/>
          </p:nvPr>
        </p:nvSpPr>
        <p:spPr/>
        <p:txBody>
          <a:bodyPr/>
          <a:lstStyle/>
          <a:p>
            <a:r>
              <a:rPr lang="en-US" dirty="0"/>
              <a:t>What’s a tensor</a:t>
            </a:r>
          </a:p>
        </p:txBody>
      </p:sp>
      <p:sp>
        <p:nvSpPr>
          <p:cNvPr id="3" name="Content Placeholder 2">
            <a:extLst>
              <a:ext uri="{FF2B5EF4-FFF2-40B4-BE49-F238E27FC236}">
                <a16:creationId xmlns:a16="http://schemas.microsoft.com/office/drawing/2014/main" id="{46A0DD9B-0446-4B47-9ABD-C74BCE8B124D}"/>
              </a:ext>
            </a:extLst>
          </p:cNvPr>
          <p:cNvSpPr>
            <a:spLocks noGrp="1"/>
          </p:cNvSpPr>
          <p:nvPr>
            <p:ph idx="1"/>
          </p:nvPr>
        </p:nvSpPr>
        <p:spPr/>
        <p:txBody>
          <a:bodyPr/>
          <a:lstStyle/>
          <a:p>
            <a:r>
              <a:rPr lang="en-US" dirty="0"/>
              <a:t>An n-dimensional array</a:t>
            </a:r>
          </a:p>
          <a:p>
            <a:pPr lvl="1"/>
            <a:r>
              <a:rPr lang="en-US" dirty="0"/>
              <a:t>0-d tensor: scalar (number)</a:t>
            </a:r>
          </a:p>
          <a:p>
            <a:pPr lvl="1"/>
            <a:r>
              <a:rPr lang="en-US" dirty="0"/>
              <a:t>1-d tensor: vector</a:t>
            </a:r>
          </a:p>
          <a:p>
            <a:pPr lvl="1"/>
            <a:r>
              <a:rPr lang="en-US" dirty="0"/>
              <a:t>2-d tensor: matrix</a:t>
            </a:r>
          </a:p>
          <a:p>
            <a:pPr lvl="1"/>
            <a:r>
              <a:rPr lang="en-US" dirty="0"/>
              <a:t>and so on </a:t>
            </a:r>
            <a:br>
              <a:rPr lang="en-US" dirty="0"/>
            </a:br>
            <a:endParaRPr lang="en-US" dirty="0"/>
          </a:p>
        </p:txBody>
      </p:sp>
    </p:spTree>
    <p:extLst>
      <p:ext uri="{BB962C8B-B14F-4D97-AF65-F5344CB8AC3E}">
        <p14:creationId xmlns:p14="http://schemas.microsoft.com/office/powerpoint/2010/main" val="345056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BA37-CFD0-4C37-8A28-30D15504D612}"/>
              </a:ext>
            </a:extLst>
          </p:cNvPr>
          <p:cNvSpPr>
            <a:spLocks noGrp="1"/>
          </p:cNvSpPr>
          <p:nvPr>
            <p:ph type="title"/>
          </p:nvPr>
        </p:nvSpPr>
        <p:spPr/>
        <p:txBody>
          <a:bodyPr/>
          <a:lstStyle/>
          <a:p>
            <a:r>
              <a:rPr lang="en-US" dirty="0"/>
              <a:t>Data Flow Graphs</a:t>
            </a:r>
          </a:p>
        </p:txBody>
      </p:sp>
      <p:sp>
        <p:nvSpPr>
          <p:cNvPr id="3" name="Content Placeholder 2">
            <a:extLst>
              <a:ext uri="{FF2B5EF4-FFF2-40B4-BE49-F238E27FC236}">
                <a16:creationId xmlns:a16="http://schemas.microsoft.com/office/drawing/2014/main" id="{04F2586A-C7A3-4641-A755-21E53CF92A1B}"/>
              </a:ext>
            </a:extLst>
          </p:cNvPr>
          <p:cNvSpPr>
            <a:spLocks noGrp="1"/>
          </p:cNvSpPr>
          <p:nvPr>
            <p:ph idx="1"/>
          </p:nvPr>
        </p:nvSpPr>
        <p:spPr>
          <a:xfrm>
            <a:off x="1176865" y="1386814"/>
            <a:ext cx="6026966" cy="4586093"/>
          </a:xfrm>
        </p:spPr>
        <p:txBody>
          <a:bodyPr>
            <a:normAutofit fontScale="92500" lnSpcReduction="10000"/>
          </a:bodyPr>
          <a:lstStyle/>
          <a:p>
            <a:pPr marL="0" indent="0">
              <a:buNone/>
            </a:pPr>
            <a:r>
              <a:rPr lang="en-US" dirty="0"/>
              <a:t>import </a:t>
            </a:r>
            <a:r>
              <a:rPr lang="en-US" dirty="0" err="1"/>
              <a:t>tensorflow</a:t>
            </a:r>
            <a:r>
              <a:rPr lang="en-US" dirty="0"/>
              <a:t> as </a:t>
            </a:r>
            <a:r>
              <a:rPr lang="en-US" dirty="0" err="1"/>
              <a:t>tf</a:t>
            </a:r>
            <a:r>
              <a:rPr lang="en-US" dirty="0"/>
              <a:t> </a:t>
            </a:r>
            <a:br>
              <a:rPr lang="en-US" dirty="0"/>
            </a:br>
            <a:r>
              <a:rPr lang="en-US" dirty="0"/>
              <a:t>a=</a:t>
            </a:r>
            <a:r>
              <a:rPr lang="en-US" dirty="0" err="1"/>
              <a:t>tf.add</a:t>
            </a:r>
            <a:r>
              <a:rPr lang="en-US" dirty="0"/>
              <a:t>(3,5)</a:t>
            </a:r>
          </a:p>
          <a:p>
            <a:pPr marL="0" indent="0">
              <a:buNone/>
            </a:pPr>
            <a:endParaRPr lang="en-US" dirty="0"/>
          </a:p>
          <a:p>
            <a:pPr marL="0" indent="0">
              <a:buNone/>
            </a:pPr>
            <a:r>
              <a:rPr lang="en-US" dirty="0"/>
              <a:t>TF automatically names the nodes when you don’t explicitly name them (x = 3, y = 5)</a:t>
            </a:r>
          </a:p>
          <a:p>
            <a:pPr marL="0" indent="0">
              <a:buNone/>
            </a:pPr>
            <a:r>
              <a:rPr lang="en-US" dirty="0"/>
              <a:t> </a:t>
            </a:r>
            <a:br>
              <a:rPr lang="en-US" dirty="0"/>
            </a:br>
            <a:endParaRPr lang="en-US" dirty="0"/>
          </a:p>
          <a:p>
            <a:pPr marL="0" indent="0">
              <a:buNone/>
            </a:pPr>
            <a:r>
              <a:rPr lang="en-US" dirty="0"/>
              <a:t>Nodes: operators, variables, and constants</a:t>
            </a:r>
            <a:br>
              <a:rPr lang="en-US" dirty="0"/>
            </a:br>
            <a:r>
              <a:rPr lang="en-US" dirty="0"/>
              <a:t>Edges: tensors</a:t>
            </a:r>
          </a:p>
          <a:p>
            <a:pPr marL="0" indent="0">
              <a:buNone/>
            </a:pPr>
            <a:endParaRPr lang="en-US" dirty="0"/>
          </a:p>
          <a:p>
            <a:pPr marL="0" indent="0">
              <a:buNone/>
            </a:pPr>
            <a:r>
              <a:rPr lang="en-US" dirty="0"/>
              <a:t>Tensors are data.</a:t>
            </a:r>
            <a:br>
              <a:rPr lang="en-US" dirty="0"/>
            </a:br>
            <a:r>
              <a:rPr lang="en-US" dirty="0"/>
              <a:t>Data Flow -&gt; Tensor Flow </a:t>
            </a:r>
          </a:p>
        </p:txBody>
      </p:sp>
      <p:pic>
        <p:nvPicPr>
          <p:cNvPr id="4" name="Picture 3">
            <a:extLst>
              <a:ext uri="{FF2B5EF4-FFF2-40B4-BE49-F238E27FC236}">
                <a16:creationId xmlns:a16="http://schemas.microsoft.com/office/drawing/2014/main" id="{E76E2C68-19BC-4A00-95E9-2D6251A16FFE}"/>
              </a:ext>
            </a:extLst>
          </p:cNvPr>
          <p:cNvPicPr>
            <a:picLocks noChangeAspect="1"/>
          </p:cNvPicPr>
          <p:nvPr/>
        </p:nvPicPr>
        <p:blipFill>
          <a:blip r:embed="rId2"/>
          <a:stretch>
            <a:fillRect/>
          </a:stretch>
        </p:blipFill>
        <p:spPr>
          <a:xfrm>
            <a:off x="6476633" y="1539343"/>
            <a:ext cx="1946031" cy="1088561"/>
          </a:xfrm>
          <a:prstGeom prst="rect">
            <a:avLst/>
          </a:prstGeom>
        </p:spPr>
      </p:pic>
      <p:pic>
        <p:nvPicPr>
          <p:cNvPr id="5" name="Picture 4">
            <a:extLst>
              <a:ext uri="{FF2B5EF4-FFF2-40B4-BE49-F238E27FC236}">
                <a16:creationId xmlns:a16="http://schemas.microsoft.com/office/drawing/2014/main" id="{6F40E85E-F001-4BC0-BB4B-7C7E30DE8BE2}"/>
              </a:ext>
            </a:extLst>
          </p:cNvPr>
          <p:cNvPicPr>
            <a:picLocks noChangeAspect="1"/>
          </p:cNvPicPr>
          <p:nvPr/>
        </p:nvPicPr>
        <p:blipFill>
          <a:blip r:embed="rId3"/>
          <a:stretch>
            <a:fillRect/>
          </a:stretch>
        </p:blipFill>
        <p:spPr>
          <a:xfrm>
            <a:off x="6558695" y="3803729"/>
            <a:ext cx="1946031" cy="1190979"/>
          </a:xfrm>
          <a:prstGeom prst="rect">
            <a:avLst/>
          </a:prstGeom>
        </p:spPr>
      </p:pic>
      <p:cxnSp>
        <p:nvCxnSpPr>
          <p:cNvPr id="7" name="Straight Arrow Connector 6">
            <a:extLst>
              <a:ext uri="{FF2B5EF4-FFF2-40B4-BE49-F238E27FC236}">
                <a16:creationId xmlns:a16="http://schemas.microsoft.com/office/drawing/2014/main" id="{59F1682F-159E-496F-A26C-E5F0D02101C8}"/>
              </a:ext>
            </a:extLst>
          </p:cNvPr>
          <p:cNvCxnSpPr/>
          <p:nvPr/>
        </p:nvCxnSpPr>
        <p:spPr>
          <a:xfrm>
            <a:off x="7596554" y="2627904"/>
            <a:ext cx="0" cy="1175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957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2A4D-9B0D-4ED8-9997-49B878F53D03}"/>
              </a:ext>
            </a:extLst>
          </p:cNvPr>
          <p:cNvSpPr>
            <a:spLocks noGrp="1"/>
          </p:cNvSpPr>
          <p:nvPr>
            <p:ph type="title"/>
          </p:nvPr>
        </p:nvSpPr>
        <p:spPr/>
        <p:txBody>
          <a:bodyPr/>
          <a:lstStyle/>
          <a:p>
            <a:r>
              <a:rPr lang="en-US" dirty="0"/>
              <a:t>Data Flow Graphs</a:t>
            </a:r>
          </a:p>
        </p:txBody>
      </p:sp>
      <p:sp>
        <p:nvSpPr>
          <p:cNvPr id="3" name="Content Placeholder 2">
            <a:extLst>
              <a:ext uri="{FF2B5EF4-FFF2-40B4-BE49-F238E27FC236}">
                <a16:creationId xmlns:a16="http://schemas.microsoft.com/office/drawing/2014/main" id="{DD84431C-9571-4758-B73B-F1877F6BF3EC}"/>
              </a:ext>
            </a:extLst>
          </p:cNvPr>
          <p:cNvSpPr>
            <a:spLocks noGrp="1"/>
          </p:cNvSpPr>
          <p:nvPr>
            <p:ph idx="1"/>
          </p:nvPr>
        </p:nvSpPr>
        <p:spPr>
          <a:xfrm>
            <a:off x="1176865" y="1386815"/>
            <a:ext cx="6050412" cy="4548318"/>
          </a:xfrm>
        </p:spPr>
        <p:txBody>
          <a:bodyPr/>
          <a:lstStyle/>
          <a:p>
            <a:r>
              <a:rPr lang="en-US" dirty="0"/>
              <a:t>import </a:t>
            </a:r>
            <a:r>
              <a:rPr lang="en-US" dirty="0" err="1"/>
              <a:t>tensorflow</a:t>
            </a:r>
            <a:r>
              <a:rPr lang="en-US" dirty="0"/>
              <a:t> as </a:t>
            </a:r>
            <a:r>
              <a:rPr lang="en-US" dirty="0" err="1"/>
              <a:t>tf</a:t>
            </a:r>
            <a:r>
              <a:rPr lang="en-US" dirty="0"/>
              <a:t> </a:t>
            </a:r>
            <a:br>
              <a:rPr lang="en-US" dirty="0"/>
            </a:br>
            <a:r>
              <a:rPr lang="en-US" dirty="0"/>
              <a:t>a=</a:t>
            </a:r>
            <a:r>
              <a:rPr lang="en-US" dirty="0" err="1"/>
              <a:t>tf.add</a:t>
            </a:r>
            <a:r>
              <a:rPr lang="en-US" dirty="0"/>
              <a:t>(3,5)</a:t>
            </a:r>
          </a:p>
          <a:p>
            <a:pPr marL="0" indent="0">
              <a:buNone/>
            </a:pPr>
            <a:r>
              <a:rPr lang="en-US" dirty="0"/>
              <a:t>    print a</a:t>
            </a:r>
          </a:p>
          <a:p>
            <a:pPr marL="0" indent="0">
              <a:buNone/>
            </a:pPr>
            <a:r>
              <a:rPr lang="en-US" dirty="0"/>
              <a:t>&gt;&gt; Tensor("Add:0", shape=(), </a:t>
            </a:r>
            <a:r>
              <a:rPr lang="en-US" dirty="0" err="1"/>
              <a:t>dtype</a:t>
            </a:r>
            <a:r>
              <a:rPr lang="en-US" dirty="0"/>
              <a:t>=int32) </a:t>
            </a:r>
            <a:br>
              <a:rPr lang="en-US" dirty="0"/>
            </a:br>
            <a:r>
              <a:rPr lang="en-US" dirty="0"/>
              <a:t>(Not 8)</a:t>
            </a:r>
          </a:p>
          <a:p>
            <a:pPr marL="0" indent="0">
              <a:buNone/>
            </a:pPr>
            <a:endParaRPr lang="en-US" dirty="0"/>
          </a:p>
        </p:txBody>
      </p:sp>
      <p:pic>
        <p:nvPicPr>
          <p:cNvPr id="4" name="Picture 3">
            <a:extLst>
              <a:ext uri="{FF2B5EF4-FFF2-40B4-BE49-F238E27FC236}">
                <a16:creationId xmlns:a16="http://schemas.microsoft.com/office/drawing/2014/main" id="{A65139A9-DAAC-4068-929E-F25393E7168E}"/>
              </a:ext>
            </a:extLst>
          </p:cNvPr>
          <p:cNvPicPr>
            <a:picLocks noChangeAspect="1"/>
          </p:cNvPicPr>
          <p:nvPr/>
        </p:nvPicPr>
        <p:blipFill>
          <a:blip r:embed="rId2"/>
          <a:stretch>
            <a:fillRect/>
          </a:stretch>
        </p:blipFill>
        <p:spPr>
          <a:xfrm>
            <a:off x="5286742" y="3616159"/>
            <a:ext cx="2759022" cy="1688533"/>
          </a:xfrm>
          <a:prstGeom prst="rect">
            <a:avLst/>
          </a:prstGeom>
        </p:spPr>
      </p:pic>
      <p:sp>
        <p:nvSpPr>
          <p:cNvPr id="5" name="Rectangle 4">
            <a:extLst>
              <a:ext uri="{FF2B5EF4-FFF2-40B4-BE49-F238E27FC236}">
                <a16:creationId xmlns:a16="http://schemas.microsoft.com/office/drawing/2014/main" id="{7B5BE81C-75D1-4B21-AE56-EF84F683B437}"/>
              </a:ext>
            </a:extLst>
          </p:cNvPr>
          <p:cNvSpPr/>
          <p:nvPr/>
        </p:nvSpPr>
        <p:spPr>
          <a:xfrm>
            <a:off x="2655277" y="5587584"/>
            <a:ext cx="3552092" cy="400110"/>
          </a:xfrm>
          <a:prstGeom prst="rect">
            <a:avLst/>
          </a:prstGeom>
        </p:spPr>
        <p:txBody>
          <a:bodyPr wrap="square">
            <a:spAutoFit/>
          </a:bodyPr>
          <a:lstStyle/>
          <a:p>
            <a:r>
              <a:rPr lang="en-US" sz="2000" b="1" dirty="0">
                <a:solidFill>
                  <a:srgbClr val="0033CC"/>
                </a:solidFill>
                <a:latin typeface="Georgia-Bold"/>
              </a:rPr>
              <a:t>How to get the value of a?</a:t>
            </a:r>
            <a:r>
              <a:rPr lang="en-US" sz="2000" dirty="0">
                <a:solidFill>
                  <a:srgbClr val="0033CC"/>
                </a:solidFill>
              </a:rPr>
              <a:t> </a:t>
            </a:r>
          </a:p>
        </p:txBody>
      </p:sp>
    </p:spTree>
    <p:extLst>
      <p:ext uri="{BB962C8B-B14F-4D97-AF65-F5344CB8AC3E}">
        <p14:creationId xmlns:p14="http://schemas.microsoft.com/office/powerpoint/2010/main" val="98847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4DAA-965A-4DEA-884E-2E0E1C7932C6}"/>
              </a:ext>
            </a:extLst>
          </p:cNvPr>
          <p:cNvSpPr>
            <a:spLocks noGrp="1"/>
          </p:cNvSpPr>
          <p:nvPr>
            <p:ph type="title"/>
          </p:nvPr>
        </p:nvSpPr>
        <p:spPr/>
        <p:txBody>
          <a:bodyPr/>
          <a:lstStyle/>
          <a:p>
            <a:r>
              <a:rPr lang="en-US" b="1" dirty="0"/>
              <a:t>How to get the value of a?</a:t>
            </a:r>
            <a:r>
              <a:rPr lang="en-US" dirty="0"/>
              <a:t> </a:t>
            </a:r>
          </a:p>
        </p:txBody>
      </p:sp>
      <p:sp>
        <p:nvSpPr>
          <p:cNvPr id="3" name="Content Placeholder 2">
            <a:extLst>
              <a:ext uri="{FF2B5EF4-FFF2-40B4-BE49-F238E27FC236}">
                <a16:creationId xmlns:a16="http://schemas.microsoft.com/office/drawing/2014/main" id="{D9B56F58-E8C5-4A1B-8D07-42DD4F1BB413}"/>
              </a:ext>
            </a:extLst>
          </p:cNvPr>
          <p:cNvSpPr>
            <a:spLocks noGrp="1"/>
          </p:cNvSpPr>
          <p:nvPr>
            <p:ph idx="1"/>
          </p:nvPr>
        </p:nvSpPr>
        <p:spPr>
          <a:xfrm>
            <a:off x="1176865" y="1386815"/>
            <a:ext cx="7169966" cy="4498170"/>
          </a:xfrm>
        </p:spPr>
        <p:txBody>
          <a:bodyPr/>
          <a:lstStyle/>
          <a:p>
            <a:r>
              <a:rPr lang="en-US" dirty="0"/>
              <a:t>Create a </a:t>
            </a:r>
            <a:r>
              <a:rPr lang="en-US" b="1" dirty="0"/>
              <a:t>session</a:t>
            </a:r>
            <a:r>
              <a:rPr lang="en-US" dirty="0"/>
              <a:t>, assign it to variable </a:t>
            </a:r>
            <a:r>
              <a:rPr lang="en-US" dirty="0" err="1"/>
              <a:t>sess</a:t>
            </a:r>
            <a:r>
              <a:rPr lang="en-US" dirty="0"/>
              <a:t> so we can call it later</a:t>
            </a:r>
          </a:p>
          <a:p>
            <a:r>
              <a:rPr lang="en-US" dirty="0"/>
              <a:t>Within the session, evaluate the graph to fetch the value of a</a:t>
            </a:r>
          </a:p>
          <a:p>
            <a:pPr marL="0" indent="0">
              <a:buNone/>
            </a:pPr>
            <a:r>
              <a:rPr lang="en-US" dirty="0">
                <a:solidFill>
                  <a:srgbClr val="0033CC"/>
                </a:solidFill>
              </a:rPr>
              <a:t>	import </a:t>
            </a:r>
            <a:r>
              <a:rPr lang="en-US" dirty="0" err="1">
                <a:solidFill>
                  <a:srgbClr val="0033CC"/>
                </a:solidFill>
              </a:rPr>
              <a:t>tensorflow</a:t>
            </a:r>
            <a:r>
              <a:rPr lang="en-US" dirty="0">
                <a:solidFill>
                  <a:srgbClr val="0033CC"/>
                </a:solidFill>
              </a:rPr>
              <a:t> as </a:t>
            </a:r>
            <a:r>
              <a:rPr lang="en-US" dirty="0" err="1">
                <a:solidFill>
                  <a:srgbClr val="0033CC"/>
                </a:solidFill>
              </a:rPr>
              <a:t>tf</a:t>
            </a:r>
            <a:br>
              <a:rPr lang="en-US" dirty="0">
                <a:solidFill>
                  <a:srgbClr val="0033CC"/>
                </a:solidFill>
              </a:rPr>
            </a:br>
            <a:r>
              <a:rPr lang="en-US" dirty="0">
                <a:solidFill>
                  <a:srgbClr val="0033CC"/>
                </a:solidFill>
              </a:rPr>
              <a:t>	a = </a:t>
            </a:r>
            <a:r>
              <a:rPr lang="en-US" dirty="0" err="1">
                <a:solidFill>
                  <a:srgbClr val="0033CC"/>
                </a:solidFill>
              </a:rPr>
              <a:t>tf.add</a:t>
            </a:r>
            <a:r>
              <a:rPr lang="en-US" dirty="0">
                <a:solidFill>
                  <a:srgbClr val="0033CC"/>
                </a:solidFill>
              </a:rPr>
              <a:t>(3, 5)</a:t>
            </a:r>
            <a:br>
              <a:rPr lang="en-US" dirty="0">
                <a:solidFill>
                  <a:srgbClr val="0033CC"/>
                </a:solidFill>
              </a:rPr>
            </a:br>
            <a:r>
              <a:rPr lang="en-US" dirty="0">
                <a:solidFill>
                  <a:srgbClr val="0033CC"/>
                </a:solidFill>
              </a:rPr>
              <a:t>	</a:t>
            </a:r>
            <a:r>
              <a:rPr lang="en-US" dirty="0" err="1">
                <a:solidFill>
                  <a:srgbClr val="0033CC"/>
                </a:solidFill>
              </a:rPr>
              <a:t>sess</a:t>
            </a:r>
            <a:r>
              <a:rPr lang="en-US" dirty="0">
                <a:solidFill>
                  <a:srgbClr val="0033CC"/>
                </a:solidFill>
              </a:rPr>
              <a:t> = </a:t>
            </a:r>
            <a:r>
              <a:rPr lang="en-US" dirty="0" err="1">
                <a:solidFill>
                  <a:srgbClr val="0033CC"/>
                </a:solidFill>
              </a:rPr>
              <a:t>tf.Session</a:t>
            </a:r>
            <a:r>
              <a:rPr lang="en-US" dirty="0">
                <a:solidFill>
                  <a:srgbClr val="0033CC"/>
                </a:solidFill>
              </a:rPr>
              <a:t>()</a:t>
            </a:r>
            <a:br>
              <a:rPr lang="en-US" dirty="0">
                <a:solidFill>
                  <a:srgbClr val="0033CC"/>
                </a:solidFill>
              </a:rPr>
            </a:br>
            <a:r>
              <a:rPr lang="en-US" dirty="0">
                <a:solidFill>
                  <a:srgbClr val="0033CC"/>
                </a:solidFill>
              </a:rPr>
              <a:t>	print </a:t>
            </a:r>
            <a:r>
              <a:rPr lang="en-US" dirty="0" err="1">
                <a:solidFill>
                  <a:srgbClr val="0033CC"/>
                </a:solidFill>
              </a:rPr>
              <a:t>sess.run</a:t>
            </a:r>
            <a:r>
              <a:rPr lang="en-US" dirty="0">
                <a:solidFill>
                  <a:srgbClr val="0033CC"/>
                </a:solidFill>
              </a:rPr>
              <a:t>(a)</a:t>
            </a:r>
            <a:br>
              <a:rPr lang="en-US" dirty="0">
                <a:solidFill>
                  <a:srgbClr val="0033CC"/>
                </a:solidFill>
              </a:rPr>
            </a:br>
            <a:r>
              <a:rPr lang="en-US" dirty="0">
                <a:solidFill>
                  <a:srgbClr val="0033CC"/>
                </a:solidFill>
              </a:rPr>
              <a:t>	</a:t>
            </a:r>
            <a:r>
              <a:rPr lang="en-US" dirty="0" err="1">
                <a:solidFill>
                  <a:srgbClr val="0033CC"/>
                </a:solidFill>
              </a:rPr>
              <a:t>sess.close</a:t>
            </a:r>
            <a:r>
              <a:rPr lang="en-US" dirty="0">
                <a:solidFill>
                  <a:srgbClr val="0033CC"/>
                </a:solidFill>
              </a:rPr>
              <a:t>() </a:t>
            </a:r>
            <a:br>
              <a:rPr lang="en-US" dirty="0"/>
            </a:br>
            <a:endParaRPr lang="en-US" dirty="0"/>
          </a:p>
          <a:p>
            <a:endParaRPr lang="en-US" dirty="0"/>
          </a:p>
        </p:txBody>
      </p:sp>
      <p:pic>
        <p:nvPicPr>
          <p:cNvPr id="4" name="Picture 3">
            <a:extLst>
              <a:ext uri="{FF2B5EF4-FFF2-40B4-BE49-F238E27FC236}">
                <a16:creationId xmlns:a16="http://schemas.microsoft.com/office/drawing/2014/main" id="{396D120E-FDD0-4550-A4D7-F60F423023F1}"/>
              </a:ext>
            </a:extLst>
          </p:cNvPr>
          <p:cNvPicPr>
            <a:picLocks noChangeAspect="1"/>
          </p:cNvPicPr>
          <p:nvPr/>
        </p:nvPicPr>
        <p:blipFill>
          <a:blip r:embed="rId2"/>
          <a:stretch>
            <a:fillRect/>
          </a:stretch>
        </p:blipFill>
        <p:spPr>
          <a:xfrm>
            <a:off x="5310188" y="3299636"/>
            <a:ext cx="2759022" cy="1688533"/>
          </a:xfrm>
          <a:prstGeom prst="rect">
            <a:avLst/>
          </a:prstGeom>
        </p:spPr>
      </p:pic>
      <p:sp>
        <p:nvSpPr>
          <p:cNvPr id="5" name="Rectangle 4">
            <a:extLst>
              <a:ext uri="{FF2B5EF4-FFF2-40B4-BE49-F238E27FC236}">
                <a16:creationId xmlns:a16="http://schemas.microsoft.com/office/drawing/2014/main" id="{B0F2750F-BD8A-413E-BB1C-A88AC22D8F54}"/>
              </a:ext>
            </a:extLst>
          </p:cNvPr>
          <p:cNvSpPr/>
          <p:nvPr/>
        </p:nvSpPr>
        <p:spPr>
          <a:xfrm>
            <a:off x="4108939" y="5062081"/>
            <a:ext cx="4319954" cy="923330"/>
          </a:xfrm>
          <a:prstGeom prst="rect">
            <a:avLst/>
          </a:prstGeom>
        </p:spPr>
        <p:txBody>
          <a:bodyPr wrap="square">
            <a:spAutoFit/>
          </a:bodyPr>
          <a:lstStyle/>
          <a:p>
            <a:r>
              <a:rPr lang="en-US" dirty="0">
                <a:solidFill>
                  <a:srgbClr val="FF0000"/>
                </a:solidFill>
                <a:latin typeface="TimesNewRomanPSMT"/>
              </a:rPr>
              <a:t>The session will look at the graph, trying to think: hmm, how can I get the value of a, then it computes all the nodes that leads to a.</a:t>
            </a:r>
            <a:r>
              <a:rPr lang="en-US" dirty="0">
                <a:solidFill>
                  <a:srgbClr val="FF0000"/>
                </a:solidFill>
              </a:rPr>
              <a:t> </a:t>
            </a:r>
          </a:p>
        </p:txBody>
      </p:sp>
    </p:spTree>
    <p:extLst>
      <p:ext uri="{BB962C8B-B14F-4D97-AF65-F5344CB8AC3E}">
        <p14:creationId xmlns:p14="http://schemas.microsoft.com/office/powerpoint/2010/main" val="834863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2A4D-9B0D-4ED8-9997-49B878F53D03}"/>
              </a:ext>
            </a:extLst>
          </p:cNvPr>
          <p:cNvSpPr>
            <a:spLocks noGrp="1"/>
          </p:cNvSpPr>
          <p:nvPr>
            <p:ph type="title"/>
          </p:nvPr>
        </p:nvSpPr>
        <p:spPr/>
        <p:txBody>
          <a:bodyPr/>
          <a:lstStyle/>
          <a:p>
            <a:r>
              <a:rPr lang="en-US" dirty="0"/>
              <a:t>More graphs</a:t>
            </a:r>
          </a:p>
        </p:txBody>
      </p:sp>
      <p:sp>
        <p:nvSpPr>
          <p:cNvPr id="3" name="Content Placeholder 2">
            <a:extLst>
              <a:ext uri="{FF2B5EF4-FFF2-40B4-BE49-F238E27FC236}">
                <a16:creationId xmlns:a16="http://schemas.microsoft.com/office/drawing/2014/main" id="{DD84431C-9571-4758-B73B-F1877F6BF3EC}"/>
              </a:ext>
            </a:extLst>
          </p:cNvPr>
          <p:cNvSpPr>
            <a:spLocks noGrp="1"/>
          </p:cNvSpPr>
          <p:nvPr>
            <p:ph idx="1"/>
          </p:nvPr>
        </p:nvSpPr>
        <p:spPr>
          <a:xfrm>
            <a:off x="784142" y="3235569"/>
            <a:ext cx="3629597" cy="3080564"/>
          </a:xfrm>
        </p:spPr>
        <p:txBody>
          <a:bodyPr>
            <a:normAutofit/>
          </a:bodyPr>
          <a:lstStyle/>
          <a:p>
            <a:pPr marL="0" indent="0">
              <a:buNone/>
            </a:pPr>
            <a:r>
              <a:rPr lang="en-US" dirty="0"/>
              <a:t>x = 2</a:t>
            </a:r>
            <a:br>
              <a:rPr lang="en-US" dirty="0"/>
            </a:br>
            <a:r>
              <a:rPr lang="en-US" dirty="0"/>
              <a:t>y = 3</a:t>
            </a:r>
            <a:br>
              <a:rPr lang="en-US" dirty="0"/>
            </a:br>
            <a:r>
              <a:rPr lang="en-US" dirty="0"/>
              <a:t>op1 = </a:t>
            </a:r>
            <a:r>
              <a:rPr lang="en-US" dirty="0" err="1"/>
              <a:t>tf.add</a:t>
            </a:r>
            <a:r>
              <a:rPr lang="en-US" dirty="0"/>
              <a:t>(x, y)</a:t>
            </a:r>
            <a:br>
              <a:rPr lang="en-US" dirty="0"/>
            </a:br>
            <a:r>
              <a:rPr lang="en-US" dirty="0"/>
              <a:t>op2 = </a:t>
            </a:r>
            <a:r>
              <a:rPr lang="en-US" dirty="0" err="1"/>
              <a:t>tf</a:t>
            </a:r>
            <a:r>
              <a:rPr lang="en-US" dirty="0"/>
              <a:t>. multiply(x, y)</a:t>
            </a:r>
            <a:br>
              <a:rPr lang="en-US" dirty="0"/>
            </a:br>
            <a:r>
              <a:rPr lang="en-US" dirty="0"/>
              <a:t>op3 = </a:t>
            </a:r>
            <a:r>
              <a:rPr lang="en-US" dirty="0" err="1"/>
              <a:t>tf.pow</a:t>
            </a:r>
            <a:r>
              <a:rPr lang="en-US" dirty="0"/>
              <a:t>(op2, op1)</a:t>
            </a:r>
            <a:br>
              <a:rPr lang="en-US" dirty="0"/>
            </a:br>
            <a:r>
              <a:rPr lang="en-US" dirty="0"/>
              <a:t>with </a:t>
            </a:r>
            <a:r>
              <a:rPr lang="en-US" dirty="0" err="1"/>
              <a:t>tf.Session</a:t>
            </a:r>
            <a:r>
              <a:rPr lang="en-US" dirty="0"/>
              <a:t>() as </a:t>
            </a:r>
            <a:r>
              <a:rPr lang="en-US" dirty="0" err="1"/>
              <a:t>sess</a:t>
            </a:r>
            <a:r>
              <a:rPr lang="en-US" dirty="0"/>
              <a:t>:</a:t>
            </a:r>
            <a:br>
              <a:rPr lang="en-US" dirty="0"/>
            </a:br>
            <a:r>
              <a:rPr lang="en-US" dirty="0"/>
              <a:t>	op3 = </a:t>
            </a:r>
            <a:r>
              <a:rPr lang="en-US" dirty="0" err="1"/>
              <a:t>sess.run</a:t>
            </a:r>
            <a:r>
              <a:rPr lang="en-US" dirty="0"/>
              <a:t>(op3) </a:t>
            </a:r>
            <a:br>
              <a:rPr lang="en-US" dirty="0"/>
            </a:br>
            <a:endParaRPr lang="en-US" dirty="0"/>
          </a:p>
        </p:txBody>
      </p:sp>
      <p:pic>
        <p:nvPicPr>
          <p:cNvPr id="6" name="Picture 5">
            <a:extLst>
              <a:ext uri="{FF2B5EF4-FFF2-40B4-BE49-F238E27FC236}">
                <a16:creationId xmlns:a16="http://schemas.microsoft.com/office/drawing/2014/main" id="{1E150014-5DC2-4E30-B171-62A64F83B467}"/>
              </a:ext>
            </a:extLst>
          </p:cNvPr>
          <p:cNvPicPr>
            <a:picLocks noChangeAspect="1"/>
          </p:cNvPicPr>
          <p:nvPr/>
        </p:nvPicPr>
        <p:blipFill>
          <a:blip r:embed="rId2"/>
          <a:stretch>
            <a:fillRect/>
          </a:stretch>
        </p:blipFill>
        <p:spPr>
          <a:xfrm>
            <a:off x="3329355" y="1298892"/>
            <a:ext cx="5222631" cy="2573775"/>
          </a:xfrm>
          <a:prstGeom prst="rect">
            <a:avLst/>
          </a:prstGeom>
        </p:spPr>
      </p:pic>
    </p:spTree>
    <p:extLst>
      <p:ext uri="{BB962C8B-B14F-4D97-AF65-F5344CB8AC3E}">
        <p14:creationId xmlns:p14="http://schemas.microsoft.com/office/powerpoint/2010/main" val="282155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251B-9BB5-4004-A575-3D623DFA64B5}"/>
              </a:ext>
            </a:extLst>
          </p:cNvPr>
          <p:cNvSpPr>
            <a:spLocks noGrp="1"/>
          </p:cNvSpPr>
          <p:nvPr>
            <p:ph type="title"/>
          </p:nvPr>
        </p:nvSpPr>
        <p:spPr/>
        <p:txBody>
          <a:bodyPr/>
          <a:lstStyle/>
          <a:p>
            <a:r>
              <a:rPr lang="en-US" dirty="0"/>
              <a:t>Placeholders (inputs)</a:t>
            </a:r>
          </a:p>
        </p:txBody>
      </p:sp>
      <p:sp>
        <p:nvSpPr>
          <p:cNvPr id="3" name="Content Placeholder 2">
            <a:extLst>
              <a:ext uri="{FF2B5EF4-FFF2-40B4-BE49-F238E27FC236}">
                <a16:creationId xmlns:a16="http://schemas.microsoft.com/office/drawing/2014/main" id="{0BC6FE81-A997-467B-A055-F45DCF01E9AB}"/>
              </a:ext>
            </a:extLst>
          </p:cNvPr>
          <p:cNvSpPr>
            <a:spLocks noGrp="1"/>
          </p:cNvSpPr>
          <p:nvPr>
            <p:ph idx="1"/>
          </p:nvPr>
        </p:nvSpPr>
        <p:spPr>
          <a:xfrm>
            <a:off x="1352061" y="3188311"/>
            <a:ext cx="6798736" cy="1989431"/>
          </a:xfrm>
        </p:spPr>
        <p:txBody>
          <a:bodyPr/>
          <a:lstStyle/>
          <a:p>
            <a:pPr marL="38100" marR="38100" lvl="0" indent="0">
              <a:lnSpc>
                <a:spcPct val="150000"/>
              </a:lnSpc>
              <a:spcBef>
                <a:spcPts val="0"/>
              </a:spcBef>
              <a:spcAft>
                <a:spcPts val="0"/>
              </a:spcAft>
              <a:buNone/>
            </a:pPr>
            <a:r>
              <a:rPr lang="en-US" sz="2000" dirty="0">
                <a:solidFill>
                  <a:schemeClr val="tx1"/>
                </a:solidFill>
                <a:latin typeface="Consolas"/>
                <a:ea typeface="Consolas"/>
                <a:cs typeface="Consolas"/>
                <a:sym typeface="Consolas"/>
              </a:rPr>
              <a:t>node1 = </a:t>
            </a:r>
            <a:r>
              <a:rPr lang="en-US" sz="2000" dirty="0" err="1">
                <a:solidFill>
                  <a:schemeClr val="tx1"/>
                </a:solidFill>
                <a:latin typeface="Consolas"/>
                <a:ea typeface="Consolas"/>
                <a:cs typeface="Consolas"/>
                <a:sym typeface="Consolas"/>
              </a:rPr>
              <a:t>tf.placeholder</a:t>
            </a:r>
            <a:r>
              <a:rPr lang="en-US" sz="2000" dirty="0">
                <a:solidFill>
                  <a:schemeClr val="tx1"/>
                </a:solidFill>
                <a:latin typeface="Consolas"/>
                <a:ea typeface="Consolas"/>
                <a:cs typeface="Consolas"/>
                <a:sym typeface="Consolas"/>
              </a:rPr>
              <a:t>(tf.float32)</a:t>
            </a:r>
            <a:br>
              <a:rPr lang="en-US" sz="2000" dirty="0">
                <a:solidFill>
                  <a:schemeClr val="tx1"/>
                </a:solidFill>
                <a:latin typeface="Consolas"/>
                <a:ea typeface="Consolas"/>
                <a:cs typeface="Consolas"/>
                <a:sym typeface="Consolas"/>
              </a:rPr>
            </a:br>
            <a:r>
              <a:rPr lang="en-US" sz="2000" dirty="0">
                <a:solidFill>
                  <a:schemeClr val="tx1"/>
                </a:solidFill>
                <a:latin typeface="Consolas"/>
                <a:ea typeface="Consolas"/>
                <a:cs typeface="Consolas"/>
                <a:sym typeface="Consolas"/>
              </a:rPr>
              <a:t>node2 = </a:t>
            </a:r>
            <a:r>
              <a:rPr lang="en-US" sz="2000" dirty="0" err="1">
                <a:solidFill>
                  <a:schemeClr val="tx1"/>
                </a:solidFill>
                <a:latin typeface="Consolas"/>
                <a:ea typeface="Consolas"/>
                <a:cs typeface="Consolas"/>
                <a:sym typeface="Consolas"/>
              </a:rPr>
              <a:t>tf.placeholder</a:t>
            </a:r>
            <a:r>
              <a:rPr lang="en-US" sz="2000" dirty="0">
                <a:solidFill>
                  <a:schemeClr val="tx1"/>
                </a:solidFill>
                <a:latin typeface="Consolas"/>
                <a:ea typeface="Consolas"/>
                <a:cs typeface="Consolas"/>
                <a:sym typeface="Consolas"/>
              </a:rPr>
              <a:t>(tf.float32)</a:t>
            </a:r>
            <a:br>
              <a:rPr lang="en-US" sz="2000" dirty="0">
                <a:solidFill>
                  <a:schemeClr val="tx1"/>
                </a:solidFill>
                <a:latin typeface="Consolas"/>
                <a:ea typeface="Consolas"/>
                <a:cs typeface="Consolas"/>
                <a:sym typeface="Consolas"/>
              </a:rPr>
            </a:br>
            <a:r>
              <a:rPr lang="en-US" sz="2000" dirty="0">
                <a:solidFill>
                  <a:schemeClr val="tx1"/>
                </a:solidFill>
                <a:latin typeface="Consolas"/>
                <a:ea typeface="Consolas"/>
                <a:cs typeface="Consolas"/>
                <a:sym typeface="Consolas"/>
              </a:rPr>
              <a:t>node3 = </a:t>
            </a:r>
            <a:r>
              <a:rPr lang="en-US" sz="2000" dirty="0" err="1">
                <a:solidFill>
                  <a:schemeClr val="tx1"/>
                </a:solidFill>
                <a:latin typeface="Consolas"/>
                <a:ea typeface="Consolas"/>
                <a:cs typeface="Consolas"/>
                <a:sym typeface="Consolas"/>
              </a:rPr>
              <a:t>tf.add</a:t>
            </a:r>
            <a:r>
              <a:rPr lang="en-US" sz="2000" dirty="0">
                <a:solidFill>
                  <a:schemeClr val="tx1"/>
                </a:solidFill>
                <a:latin typeface="Consolas"/>
                <a:ea typeface="Consolas"/>
                <a:cs typeface="Consolas"/>
                <a:sym typeface="Consolas"/>
              </a:rPr>
              <a:t>(node1,node2)</a:t>
            </a:r>
          </a:p>
          <a:p>
            <a:pPr marL="0" lvl="0" indent="0">
              <a:spcBef>
                <a:spcPts val="0"/>
              </a:spcBef>
              <a:spcAft>
                <a:spcPts val="0"/>
              </a:spcAft>
              <a:buNone/>
            </a:pPr>
            <a:r>
              <a:rPr lang="en-US" sz="2000" dirty="0" err="1">
                <a:solidFill>
                  <a:schemeClr val="tx1"/>
                </a:solidFill>
                <a:latin typeface="Consolas"/>
                <a:ea typeface="Consolas"/>
                <a:cs typeface="Consolas"/>
                <a:sym typeface="Consolas"/>
              </a:rPr>
              <a:t>tf.Session</a:t>
            </a:r>
            <a:r>
              <a:rPr lang="en-US" sz="2000" dirty="0">
                <a:solidFill>
                  <a:schemeClr val="tx1"/>
                </a:solidFill>
                <a:latin typeface="Consolas"/>
                <a:ea typeface="Consolas"/>
                <a:cs typeface="Consolas"/>
                <a:sym typeface="Consolas"/>
              </a:rPr>
              <a:t>().run(node3, {node1 : 3, node2 : 4})</a:t>
            </a:r>
          </a:p>
          <a:p>
            <a:endParaRPr lang="en-US" dirty="0"/>
          </a:p>
        </p:txBody>
      </p:sp>
      <p:sp>
        <p:nvSpPr>
          <p:cNvPr id="4" name="Rectangle 3">
            <a:extLst>
              <a:ext uri="{FF2B5EF4-FFF2-40B4-BE49-F238E27FC236}">
                <a16:creationId xmlns:a16="http://schemas.microsoft.com/office/drawing/2014/main" id="{1D7D1035-45C1-482A-A9A4-F48BC1C588B0}"/>
              </a:ext>
            </a:extLst>
          </p:cNvPr>
          <p:cNvSpPr/>
          <p:nvPr/>
        </p:nvSpPr>
        <p:spPr>
          <a:xfrm>
            <a:off x="1113369" y="5335398"/>
            <a:ext cx="6857999" cy="707886"/>
          </a:xfrm>
          <a:prstGeom prst="rect">
            <a:avLst/>
          </a:prstGeom>
        </p:spPr>
        <p:txBody>
          <a:bodyPr wrap="square">
            <a:spAutoFit/>
          </a:bodyPr>
          <a:lstStyle/>
          <a:p>
            <a:r>
              <a:rPr lang="en" sz="2000" dirty="0">
                <a:latin typeface="Times New Roman" panose="02020603050405020304" pitchFamily="18" charset="0"/>
                <a:cs typeface="Times New Roman" panose="02020603050405020304" pitchFamily="18" charset="0"/>
              </a:rPr>
              <a:t>You need to specify all placeholders on which the “subgraph you are using for your computation” depends</a:t>
            </a:r>
            <a:endParaRPr lang="en-US" sz="2000" dirty="0">
              <a:latin typeface="Times New Roman" panose="02020603050405020304" pitchFamily="18" charset="0"/>
              <a:cs typeface="Times New Roman" panose="02020603050405020304" pitchFamily="18" charset="0"/>
            </a:endParaRPr>
          </a:p>
        </p:txBody>
      </p:sp>
      <p:sp>
        <p:nvSpPr>
          <p:cNvPr id="5" name="Shape 111">
            <a:extLst>
              <a:ext uri="{FF2B5EF4-FFF2-40B4-BE49-F238E27FC236}">
                <a16:creationId xmlns:a16="http://schemas.microsoft.com/office/drawing/2014/main" id="{B206434D-4FEC-4539-9333-5024C67CE6A1}"/>
              </a:ext>
            </a:extLst>
          </p:cNvPr>
          <p:cNvSpPr txBox="1"/>
          <p:nvPr/>
        </p:nvSpPr>
        <p:spPr>
          <a:xfrm>
            <a:off x="1143000" y="1662693"/>
            <a:ext cx="7216858" cy="1525618"/>
          </a:xfrm>
          <a:prstGeom prst="rect">
            <a:avLst/>
          </a:prstGeom>
          <a:noFill/>
          <a:ln>
            <a:noFill/>
          </a:ln>
        </p:spPr>
        <p:txBody>
          <a:bodyPr lIns="91425" tIns="91425" rIns="91425" bIns="91425" anchor="t" anchorCtr="0">
            <a:noAutofit/>
          </a:bodyPr>
          <a:lstStyle/>
          <a:p>
            <a:pPr lvl="0" rtl="0">
              <a:spcBef>
                <a:spcPts val="0"/>
              </a:spcBef>
              <a:buNone/>
            </a:pPr>
            <a:r>
              <a:rPr lang="en" sz="2400" b="1" dirty="0">
                <a:solidFill>
                  <a:schemeClr val="tx1">
                    <a:lumMod val="85000"/>
                    <a:lumOff val="15000"/>
                  </a:schemeClr>
                </a:solidFill>
                <a:latin typeface="Helvetica Neue" charset="0"/>
                <a:ea typeface="Helvetica Neue" charset="0"/>
                <a:cs typeface="Helvetica Neue" charset="0"/>
                <a:sym typeface="Roboto"/>
              </a:rPr>
              <a:t>Placeholders</a:t>
            </a:r>
            <a:r>
              <a:rPr lang="en" sz="2400" dirty="0">
                <a:solidFill>
                  <a:schemeClr val="tx1">
                    <a:lumMod val="85000"/>
                    <a:lumOff val="15000"/>
                  </a:schemeClr>
                </a:solidFill>
                <a:latin typeface="Helvetica Neue" charset="0"/>
                <a:ea typeface="Helvetica Neue" charset="0"/>
                <a:cs typeface="Helvetica Neue" charset="0"/>
                <a:sym typeface="Roboto"/>
              </a:rPr>
              <a:t> are nodes whose value is fed in at execution time</a:t>
            </a:r>
          </a:p>
          <a:p>
            <a:pPr lvl="0" algn="r" rtl="0">
              <a:spcBef>
                <a:spcPts val="0"/>
              </a:spcBef>
              <a:buNone/>
            </a:pPr>
            <a:endParaRPr sz="1800" dirty="0">
              <a:solidFill>
                <a:schemeClr val="lt2"/>
              </a:solidFill>
              <a:latin typeface="Roboto"/>
              <a:ea typeface="Roboto"/>
              <a:cs typeface="Roboto"/>
              <a:sym typeface="Roboto"/>
            </a:endParaRPr>
          </a:p>
          <a:p>
            <a:pPr lvl="0" rtl="0">
              <a:spcBef>
                <a:spcPts val="0"/>
              </a:spcBef>
              <a:buNone/>
            </a:pPr>
            <a:r>
              <a:rPr lang="en" sz="2000" dirty="0">
                <a:solidFill>
                  <a:schemeClr val="tx1">
                    <a:lumMod val="85000"/>
                    <a:lumOff val="15000"/>
                  </a:schemeClr>
                </a:solidFill>
                <a:latin typeface="Helvetica Neue" charset="0"/>
                <a:ea typeface="Helvetica Neue" charset="0"/>
                <a:cs typeface="Helvetica Neue" charset="0"/>
                <a:sym typeface="Roboto"/>
              </a:rPr>
              <a:t>(inputs, labels, …)</a:t>
            </a:r>
          </a:p>
        </p:txBody>
      </p:sp>
    </p:spTree>
    <p:extLst>
      <p:ext uri="{BB962C8B-B14F-4D97-AF65-F5344CB8AC3E}">
        <p14:creationId xmlns:p14="http://schemas.microsoft.com/office/powerpoint/2010/main" val="3972278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251B-9BB5-4004-A575-3D623DFA64B5}"/>
              </a:ext>
            </a:extLst>
          </p:cNvPr>
          <p:cNvSpPr>
            <a:spLocks noGrp="1"/>
          </p:cNvSpPr>
          <p:nvPr>
            <p:ph type="title"/>
          </p:nvPr>
        </p:nvSpPr>
        <p:spPr/>
        <p:txBody>
          <a:bodyPr/>
          <a:lstStyle/>
          <a:p>
            <a:r>
              <a:rPr lang="en-US" dirty="0"/>
              <a:t>Variables (mutable state)</a:t>
            </a:r>
          </a:p>
        </p:txBody>
      </p:sp>
      <p:sp>
        <p:nvSpPr>
          <p:cNvPr id="3" name="Content Placeholder 2">
            <a:extLst>
              <a:ext uri="{FF2B5EF4-FFF2-40B4-BE49-F238E27FC236}">
                <a16:creationId xmlns:a16="http://schemas.microsoft.com/office/drawing/2014/main" id="{0BC6FE81-A997-467B-A055-F45DCF01E9AB}"/>
              </a:ext>
            </a:extLst>
          </p:cNvPr>
          <p:cNvSpPr>
            <a:spLocks noGrp="1"/>
          </p:cNvSpPr>
          <p:nvPr>
            <p:ph idx="1"/>
          </p:nvPr>
        </p:nvSpPr>
        <p:spPr>
          <a:xfrm>
            <a:off x="1222779" y="2942126"/>
            <a:ext cx="7007797" cy="2767012"/>
          </a:xfrm>
        </p:spPr>
        <p:txBody>
          <a:bodyPr>
            <a:normAutofit/>
          </a:bodyPr>
          <a:lstStyle/>
          <a:p>
            <a:pPr marL="38100" marR="38100" lvl="0" indent="0">
              <a:lnSpc>
                <a:spcPct val="150000"/>
              </a:lnSpc>
              <a:spcBef>
                <a:spcPts val="0"/>
              </a:spcBef>
              <a:spcAft>
                <a:spcPts val="0"/>
              </a:spcAft>
              <a:buNone/>
            </a:pPr>
            <a:r>
              <a:rPr lang="en-US" sz="1400" dirty="0">
                <a:solidFill>
                  <a:schemeClr val="tx1"/>
                </a:solidFill>
                <a:latin typeface="Consolas"/>
                <a:ea typeface="Consolas"/>
                <a:cs typeface="Consolas"/>
                <a:sym typeface="Consolas"/>
              </a:rPr>
              <a:t>W = </a:t>
            </a:r>
            <a:r>
              <a:rPr lang="en-US" sz="1400" dirty="0" err="1">
                <a:solidFill>
                  <a:schemeClr val="tx1"/>
                </a:solidFill>
                <a:latin typeface="Consolas"/>
                <a:ea typeface="Consolas"/>
                <a:cs typeface="Consolas"/>
                <a:sym typeface="Consolas"/>
              </a:rPr>
              <a:t>tf.Variable</a:t>
            </a:r>
            <a:r>
              <a:rPr lang="en-US" sz="1400" dirty="0">
                <a:solidFill>
                  <a:schemeClr val="tx1"/>
                </a:solidFill>
                <a:latin typeface="Consolas"/>
                <a:ea typeface="Consolas"/>
                <a:cs typeface="Consolas"/>
                <a:sym typeface="Consolas"/>
              </a:rPr>
              <a:t>([.3], </a:t>
            </a:r>
            <a:r>
              <a:rPr lang="en-US" sz="1400" dirty="0" err="1">
                <a:solidFill>
                  <a:schemeClr val="tx1"/>
                </a:solidFill>
                <a:latin typeface="Consolas"/>
                <a:ea typeface="Consolas"/>
                <a:cs typeface="Consolas"/>
                <a:sym typeface="Consolas"/>
              </a:rPr>
              <a:t>dtype</a:t>
            </a:r>
            <a:r>
              <a:rPr lang="en-US" sz="1400" dirty="0">
                <a:solidFill>
                  <a:schemeClr val="tx1"/>
                </a:solidFill>
                <a:latin typeface="Consolas"/>
                <a:ea typeface="Consolas"/>
                <a:cs typeface="Consolas"/>
                <a:sym typeface="Consolas"/>
              </a:rPr>
              <a:t>=tf.float32)</a:t>
            </a:r>
            <a:br>
              <a:rPr lang="en-US" sz="1400" dirty="0">
                <a:solidFill>
                  <a:schemeClr val="tx1"/>
                </a:solidFill>
                <a:latin typeface="Consolas"/>
                <a:ea typeface="Consolas"/>
                <a:cs typeface="Consolas"/>
                <a:sym typeface="Consolas"/>
              </a:rPr>
            </a:br>
            <a:r>
              <a:rPr lang="en-US" sz="1400" dirty="0">
                <a:solidFill>
                  <a:schemeClr val="tx1"/>
                </a:solidFill>
                <a:latin typeface="Consolas"/>
                <a:ea typeface="Consolas"/>
                <a:cs typeface="Consolas"/>
                <a:sym typeface="Consolas"/>
              </a:rPr>
              <a:t>b = </a:t>
            </a:r>
            <a:r>
              <a:rPr lang="en-US" sz="1400" dirty="0" err="1">
                <a:solidFill>
                  <a:schemeClr val="tx1"/>
                </a:solidFill>
                <a:latin typeface="Consolas"/>
                <a:ea typeface="Consolas"/>
                <a:cs typeface="Consolas"/>
                <a:sym typeface="Consolas"/>
              </a:rPr>
              <a:t>tf.Variable</a:t>
            </a:r>
            <a:r>
              <a:rPr lang="en-US" sz="1400" dirty="0">
                <a:solidFill>
                  <a:schemeClr val="tx1"/>
                </a:solidFill>
                <a:latin typeface="Consolas"/>
                <a:ea typeface="Consolas"/>
                <a:cs typeface="Consolas"/>
                <a:sym typeface="Consolas"/>
              </a:rPr>
              <a:t>([-.3], </a:t>
            </a:r>
            <a:r>
              <a:rPr lang="en-US" sz="1400" dirty="0" err="1">
                <a:solidFill>
                  <a:schemeClr val="tx1"/>
                </a:solidFill>
                <a:latin typeface="Consolas"/>
                <a:ea typeface="Consolas"/>
                <a:cs typeface="Consolas"/>
                <a:sym typeface="Consolas"/>
              </a:rPr>
              <a:t>dtype</a:t>
            </a:r>
            <a:r>
              <a:rPr lang="en-US" sz="1400" dirty="0">
                <a:solidFill>
                  <a:schemeClr val="tx1"/>
                </a:solidFill>
                <a:latin typeface="Consolas"/>
                <a:ea typeface="Consolas"/>
                <a:cs typeface="Consolas"/>
                <a:sym typeface="Consolas"/>
              </a:rPr>
              <a:t>=tf.float32)</a:t>
            </a:r>
            <a:br>
              <a:rPr lang="en-US" sz="1400" dirty="0">
                <a:solidFill>
                  <a:schemeClr val="tx1"/>
                </a:solidFill>
                <a:latin typeface="Consolas"/>
                <a:ea typeface="Consolas"/>
                <a:cs typeface="Consolas"/>
                <a:sym typeface="Consolas"/>
              </a:rPr>
            </a:br>
            <a:r>
              <a:rPr lang="en-US" sz="1400" dirty="0">
                <a:solidFill>
                  <a:schemeClr val="tx1"/>
                </a:solidFill>
                <a:latin typeface="Consolas"/>
                <a:ea typeface="Consolas"/>
                <a:cs typeface="Consolas"/>
                <a:sym typeface="Consolas"/>
              </a:rPr>
              <a:t>x = </a:t>
            </a:r>
            <a:r>
              <a:rPr lang="en-US" sz="1400" dirty="0" err="1">
                <a:solidFill>
                  <a:schemeClr val="tx1"/>
                </a:solidFill>
                <a:latin typeface="Consolas"/>
                <a:ea typeface="Consolas"/>
                <a:cs typeface="Consolas"/>
                <a:sym typeface="Consolas"/>
              </a:rPr>
              <a:t>tf.placeholder</a:t>
            </a:r>
            <a:r>
              <a:rPr lang="en-US" sz="1400" dirty="0">
                <a:solidFill>
                  <a:schemeClr val="tx1"/>
                </a:solidFill>
                <a:latin typeface="Consolas"/>
                <a:ea typeface="Consolas"/>
                <a:cs typeface="Consolas"/>
                <a:sym typeface="Consolas"/>
              </a:rPr>
              <a:t>(tf.float32)</a:t>
            </a:r>
            <a:br>
              <a:rPr lang="en-US" sz="1400" dirty="0">
                <a:solidFill>
                  <a:schemeClr val="tx1"/>
                </a:solidFill>
                <a:latin typeface="Consolas"/>
                <a:ea typeface="Consolas"/>
                <a:cs typeface="Consolas"/>
                <a:sym typeface="Consolas"/>
              </a:rPr>
            </a:br>
            <a:r>
              <a:rPr lang="en-US" sz="1400" dirty="0" err="1">
                <a:solidFill>
                  <a:schemeClr val="tx1"/>
                </a:solidFill>
                <a:latin typeface="Consolas"/>
                <a:ea typeface="Consolas"/>
                <a:cs typeface="Consolas"/>
                <a:sym typeface="Consolas"/>
              </a:rPr>
              <a:t>linear_model</a:t>
            </a:r>
            <a:r>
              <a:rPr lang="en-US" sz="1400" dirty="0">
                <a:solidFill>
                  <a:schemeClr val="tx1"/>
                </a:solidFill>
                <a:latin typeface="Consolas"/>
                <a:ea typeface="Consolas"/>
                <a:cs typeface="Consolas"/>
                <a:sym typeface="Consolas"/>
              </a:rPr>
              <a:t> = W * x + b </a:t>
            </a:r>
            <a:r>
              <a:rPr lang="en-US" sz="1400" i="1" dirty="0">
                <a:solidFill>
                  <a:schemeClr val="tx1"/>
                </a:solidFill>
                <a:latin typeface="Consolas"/>
                <a:ea typeface="Consolas"/>
                <a:cs typeface="Consolas"/>
                <a:sym typeface="Consolas"/>
              </a:rPr>
              <a:t>#Operator Overloading!</a:t>
            </a:r>
            <a:br>
              <a:rPr lang="en-US" sz="1400" dirty="0">
                <a:solidFill>
                  <a:schemeClr val="tx1"/>
                </a:solidFill>
                <a:latin typeface="Consolas"/>
                <a:ea typeface="Consolas"/>
                <a:cs typeface="Consolas"/>
                <a:sym typeface="Consolas"/>
              </a:rPr>
            </a:br>
            <a:r>
              <a:rPr lang="en-US" sz="1400" dirty="0" err="1">
                <a:solidFill>
                  <a:schemeClr val="tx1"/>
                </a:solidFill>
                <a:latin typeface="Consolas"/>
                <a:ea typeface="Consolas"/>
                <a:cs typeface="Consolas"/>
                <a:sym typeface="Consolas"/>
              </a:rPr>
              <a:t>init</a:t>
            </a:r>
            <a:r>
              <a:rPr lang="en-US" sz="1400" dirty="0">
                <a:solidFill>
                  <a:schemeClr val="tx1"/>
                </a:solidFill>
                <a:latin typeface="Consolas"/>
                <a:ea typeface="Consolas"/>
                <a:cs typeface="Consolas"/>
                <a:sym typeface="Consolas"/>
              </a:rPr>
              <a:t> = </a:t>
            </a:r>
            <a:r>
              <a:rPr lang="en-US" sz="1400" dirty="0" err="1">
                <a:solidFill>
                  <a:schemeClr val="tx1"/>
                </a:solidFill>
                <a:latin typeface="Consolas"/>
                <a:ea typeface="Consolas"/>
                <a:cs typeface="Consolas"/>
                <a:sym typeface="Consolas"/>
              </a:rPr>
              <a:t>tf.global_variables_initializer</a:t>
            </a:r>
            <a:r>
              <a:rPr lang="en-US" sz="1400" dirty="0">
                <a:solidFill>
                  <a:schemeClr val="tx1"/>
                </a:solidFill>
                <a:latin typeface="Consolas"/>
                <a:ea typeface="Consolas"/>
                <a:cs typeface="Consolas"/>
                <a:sym typeface="Consolas"/>
              </a:rPr>
              <a:t>()</a:t>
            </a:r>
            <a:br>
              <a:rPr lang="en-US" sz="1400" dirty="0">
                <a:solidFill>
                  <a:schemeClr val="tx1"/>
                </a:solidFill>
                <a:latin typeface="Consolas"/>
                <a:ea typeface="Consolas"/>
                <a:cs typeface="Consolas"/>
                <a:sym typeface="Consolas"/>
              </a:rPr>
            </a:br>
            <a:r>
              <a:rPr lang="en-US" sz="1400" dirty="0">
                <a:solidFill>
                  <a:schemeClr val="tx1"/>
                </a:solidFill>
                <a:latin typeface="Consolas"/>
                <a:ea typeface="Consolas"/>
                <a:cs typeface="Consolas"/>
                <a:sym typeface="Consolas"/>
              </a:rPr>
              <a:t>with </a:t>
            </a:r>
            <a:r>
              <a:rPr lang="en-US" sz="1400" dirty="0" err="1">
                <a:solidFill>
                  <a:schemeClr val="tx1"/>
                </a:solidFill>
                <a:latin typeface="Consolas"/>
                <a:ea typeface="Consolas"/>
                <a:cs typeface="Consolas"/>
                <a:sym typeface="Consolas"/>
              </a:rPr>
              <a:t>tf.Session</a:t>
            </a:r>
            <a:r>
              <a:rPr lang="en-US" sz="1400" dirty="0">
                <a:solidFill>
                  <a:schemeClr val="tx1"/>
                </a:solidFill>
                <a:latin typeface="Consolas"/>
                <a:ea typeface="Consolas"/>
                <a:cs typeface="Consolas"/>
                <a:sym typeface="Consolas"/>
              </a:rPr>
              <a:t>() as </a:t>
            </a:r>
            <a:r>
              <a:rPr lang="en-US" sz="1400" dirty="0" err="1">
                <a:solidFill>
                  <a:schemeClr val="tx1"/>
                </a:solidFill>
                <a:latin typeface="Consolas"/>
                <a:ea typeface="Consolas"/>
                <a:cs typeface="Consolas"/>
                <a:sym typeface="Consolas"/>
              </a:rPr>
              <a:t>sess</a:t>
            </a:r>
            <a:r>
              <a:rPr lang="en-US" sz="1400" dirty="0">
                <a:solidFill>
                  <a:schemeClr val="tx1"/>
                </a:solidFill>
                <a:latin typeface="Consolas"/>
                <a:ea typeface="Consolas"/>
                <a:cs typeface="Consolas"/>
                <a:sym typeface="Consolas"/>
              </a:rPr>
              <a:t>:</a:t>
            </a:r>
            <a:br>
              <a:rPr lang="en-US" sz="1400" dirty="0">
                <a:solidFill>
                  <a:schemeClr val="tx1"/>
                </a:solidFill>
                <a:latin typeface="Consolas"/>
                <a:ea typeface="Consolas"/>
                <a:cs typeface="Consolas"/>
                <a:sym typeface="Consolas"/>
              </a:rPr>
            </a:br>
            <a:r>
              <a:rPr lang="en-US" sz="1400" dirty="0">
                <a:solidFill>
                  <a:schemeClr val="tx1"/>
                </a:solidFill>
                <a:latin typeface="Consolas"/>
                <a:ea typeface="Consolas"/>
                <a:cs typeface="Consolas"/>
                <a:sym typeface="Consolas"/>
              </a:rPr>
              <a:t>  </a:t>
            </a:r>
            <a:r>
              <a:rPr lang="en-US" sz="1400" dirty="0" err="1">
                <a:solidFill>
                  <a:schemeClr val="tx1"/>
                </a:solidFill>
                <a:latin typeface="Consolas"/>
                <a:ea typeface="Consolas"/>
                <a:cs typeface="Consolas"/>
                <a:sym typeface="Consolas"/>
              </a:rPr>
              <a:t>sess.run</a:t>
            </a:r>
            <a:r>
              <a:rPr lang="en-US" sz="1400" dirty="0">
                <a:solidFill>
                  <a:schemeClr val="tx1"/>
                </a:solidFill>
                <a:latin typeface="Consolas"/>
                <a:ea typeface="Consolas"/>
                <a:cs typeface="Consolas"/>
                <a:sym typeface="Consolas"/>
              </a:rPr>
              <a:t>(</a:t>
            </a:r>
            <a:r>
              <a:rPr lang="en-US" sz="1400" dirty="0" err="1">
                <a:solidFill>
                  <a:schemeClr val="tx1"/>
                </a:solidFill>
                <a:latin typeface="Consolas"/>
                <a:ea typeface="Consolas"/>
                <a:cs typeface="Consolas"/>
                <a:sym typeface="Consolas"/>
              </a:rPr>
              <a:t>init</a:t>
            </a:r>
            <a:r>
              <a:rPr lang="en-US" sz="1400" dirty="0">
                <a:solidFill>
                  <a:schemeClr val="tx1"/>
                </a:solidFill>
                <a:latin typeface="Consolas"/>
                <a:ea typeface="Consolas"/>
                <a:cs typeface="Consolas"/>
                <a:sym typeface="Consolas"/>
              </a:rPr>
              <a:t>)</a:t>
            </a:r>
          </a:p>
          <a:p>
            <a:pPr marL="38100" marR="38100" lvl="0" indent="0">
              <a:lnSpc>
                <a:spcPct val="150000"/>
              </a:lnSpc>
              <a:spcBef>
                <a:spcPts val="0"/>
              </a:spcBef>
              <a:spcAft>
                <a:spcPts val="0"/>
              </a:spcAft>
              <a:buNone/>
            </a:pPr>
            <a:r>
              <a:rPr lang="en-US" sz="1400" dirty="0">
                <a:solidFill>
                  <a:schemeClr val="tx1"/>
                </a:solidFill>
                <a:latin typeface="Consolas"/>
                <a:ea typeface="Consolas"/>
                <a:cs typeface="Consolas"/>
                <a:sym typeface="Consolas"/>
              </a:rPr>
              <a:t>  </a:t>
            </a:r>
            <a:r>
              <a:rPr lang="en-US" sz="1400" dirty="0" err="1">
                <a:solidFill>
                  <a:schemeClr val="tx1"/>
                </a:solidFill>
                <a:latin typeface="Consolas"/>
                <a:ea typeface="Consolas"/>
                <a:cs typeface="Consolas"/>
                <a:sym typeface="Consolas"/>
              </a:rPr>
              <a:t>sess.run</a:t>
            </a:r>
            <a:r>
              <a:rPr lang="en-US" sz="1400" dirty="0">
                <a:solidFill>
                  <a:schemeClr val="tx1"/>
                </a:solidFill>
                <a:latin typeface="Consolas"/>
                <a:ea typeface="Consolas"/>
                <a:cs typeface="Consolas"/>
                <a:sym typeface="Consolas"/>
              </a:rPr>
              <a:t>(</a:t>
            </a:r>
            <a:r>
              <a:rPr lang="en-US" sz="1400" dirty="0" err="1">
                <a:solidFill>
                  <a:schemeClr val="tx1"/>
                </a:solidFill>
                <a:latin typeface="Consolas"/>
                <a:ea typeface="Consolas"/>
                <a:cs typeface="Consolas"/>
                <a:sym typeface="Consolas"/>
              </a:rPr>
              <a:t>linear_model</a:t>
            </a:r>
            <a:r>
              <a:rPr lang="en-US" sz="1400" dirty="0">
                <a:solidFill>
                  <a:schemeClr val="tx1"/>
                </a:solidFill>
                <a:latin typeface="Consolas"/>
                <a:ea typeface="Consolas"/>
                <a:cs typeface="Consolas"/>
                <a:sym typeface="Consolas"/>
              </a:rPr>
              <a:t>)</a:t>
            </a:r>
          </a:p>
          <a:p>
            <a:endParaRPr lang="en-US" sz="1600" dirty="0">
              <a:solidFill>
                <a:schemeClr val="tx1"/>
              </a:solidFill>
            </a:endParaRPr>
          </a:p>
        </p:txBody>
      </p:sp>
      <p:sp>
        <p:nvSpPr>
          <p:cNvPr id="5" name="Shape 111">
            <a:extLst>
              <a:ext uri="{FF2B5EF4-FFF2-40B4-BE49-F238E27FC236}">
                <a16:creationId xmlns:a16="http://schemas.microsoft.com/office/drawing/2014/main" id="{B206434D-4FEC-4539-9333-5024C67CE6A1}"/>
              </a:ext>
            </a:extLst>
          </p:cNvPr>
          <p:cNvSpPr txBox="1"/>
          <p:nvPr/>
        </p:nvSpPr>
        <p:spPr>
          <a:xfrm>
            <a:off x="1176864" y="1348154"/>
            <a:ext cx="7216858" cy="1525618"/>
          </a:xfrm>
          <a:prstGeom prst="rect">
            <a:avLst/>
          </a:prstGeom>
          <a:noFill/>
          <a:ln>
            <a:noFill/>
          </a:ln>
        </p:spPr>
        <p:txBody>
          <a:bodyPr lIns="91425" tIns="91425" rIns="91425" bIns="91425" anchor="t" anchorCtr="0">
            <a:noAutofit/>
          </a:bodyPr>
          <a:lstStyle/>
          <a:p>
            <a:pPr lvl="0"/>
            <a:r>
              <a:rPr lang="en-US" b="1" dirty="0">
                <a:solidFill>
                  <a:schemeClr val="dk2"/>
                </a:solidFill>
                <a:latin typeface="Helvetica Neue" charset="0"/>
                <a:ea typeface="Helvetica Neue" charset="0"/>
                <a:cs typeface="Helvetica Neue" charset="0"/>
                <a:sym typeface="Roboto"/>
              </a:rPr>
              <a:t>Variables</a:t>
            </a:r>
            <a:r>
              <a:rPr lang="en-US" dirty="0">
                <a:solidFill>
                  <a:schemeClr val="lt2"/>
                </a:solidFill>
                <a:latin typeface="Helvetica Neue" charset="0"/>
                <a:ea typeface="Helvetica Neue" charset="0"/>
                <a:cs typeface="Helvetica Neue" charset="0"/>
                <a:sym typeface="Roboto"/>
              </a:rPr>
              <a:t> </a:t>
            </a:r>
            <a:r>
              <a:rPr lang="en-US" dirty="0">
                <a:solidFill>
                  <a:schemeClr val="tx1">
                    <a:lumMod val="85000"/>
                    <a:lumOff val="15000"/>
                  </a:schemeClr>
                </a:solidFill>
                <a:latin typeface="Helvetica Neue" charset="0"/>
                <a:ea typeface="Helvetica Neue" charset="0"/>
                <a:cs typeface="Helvetica Neue" charset="0"/>
                <a:sym typeface="Roboto"/>
              </a:rPr>
              <a:t>are stateful nodes which output their current value. State is retained across multiple executions of a graph</a:t>
            </a:r>
          </a:p>
          <a:p>
            <a:pPr lvl="0"/>
            <a:endParaRPr lang="en-US" dirty="0">
              <a:solidFill>
                <a:schemeClr val="tx1">
                  <a:lumMod val="85000"/>
                  <a:lumOff val="15000"/>
                </a:schemeClr>
              </a:solidFill>
              <a:latin typeface="Helvetica Neue" charset="0"/>
              <a:ea typeface="Helvetica Neue" charset="0"/>
              <a:cs typeface="Helvetica Neue" charset="0"/>
              <a:sym typeface="Roboto"/>
            </a:endParaRPr>
          </a:p>
          <a:p>
            <a:pPr lvl="0"/>
            <a:r>
              <a:rPr lang="en-US" dirty="0">
                <a:solidFill>
                  <a:schemeClr val="tx1">
                    <a:lumMod val="85000"/>
                    <a:lumOff val="15000"/>
                  </a:schemeClr>
                </a:solidFill>
                <a:latin typeface="Helvetica Neue" charset="0"/>
                <a:ea typeface="Helvetica Neue" charset="0"/>
                <a:cs typeface="Helvetica Neue" charset="0"/>
                <a:sym typeface="Roboto"/>
              </a:rPr>
              <a:t>(mostly parameters)</a:t>
            </a:r>
          </a:p>
        </p:txBody>
      </p:sp>
    </p:spTree>
    <p:extLst>
      <p:ext uri="{BB962C8B-B14F-4D97-AF65-F5344CB8AC3E}">
        <p14:creationId xmlns:p14="http://schemas.microsoft.com/office/powerpoint/2010/main" val="4168234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8FEB-3E59-41D6-9345-840492F0AE75}"/>
              </a:ext>
            </a:extLst>
          </p:cNvPr>
          <p:cNvSpPr>
            <a:spLocks noGrp="1"/>
          </p:cNvSpPr>
          <p:nvPr>
            <p:ph type="title"/>
          </p:nvPr>
        </p:nvSpPr>
        <p:spPr/>
        <p:txBody>
          <a:bodyPr/>
          <a:lstStyle/>
          <a:p>
            <a:r>
              <a:rPr lang="en-US" dirty="0"/>
              <a:t>Neural network (Programming model)</a:t>
            </a:r>
          </a:p>
        </p:txBody>
      </p:sp>
      <p:pic>
        <p:nvPicPr>
          <p:cNvPr id="4" name="Shape 94">
            <a:extLst>
              <a:ext uri="{FF2B5EF4-FFF2-40B4-BE49-F238E27FC236}">
                <a16:creationId xmlns:a16="http://schemas.microsoft.com/office/drawing/2014/main" id="{97FE1C26-8F39-4EB8-A661-5D602393567D}"/>
              </a:ext>
            </a:extLst>
          </p:cNvPr>
          <p:cNvPicPr preferRelativeResize="0"/>
          <p:nvPr/>
        </p:nvPicPr>
        <p:blipFill>
          <a:blip r:embed="rId3">
            <a:alphaModFix/>
          </a:blip>
          <a:stretch>
            <a:fillRect/>
          </a:stretch>
        </p:blipFill>
        <p:spPr>
          <a:xfrm>
            <a:off x="5239035" y="1652228"/>
            <a:ext cx="2841374" cy="3865724"/>
          </a:xfrm>
          <a:prstGeom prst="rect">
            <a:avLst/>
          </a:prstGeom>
          <a:noFill/>
          <a:ln w="19050" cap="flat" cmpd="sng">
            <a:solidFill>
              <a:schemeClr val="dk2"/>
            </a:solidFill>
            <a:prstDash val="solid"/>
            <a:round/>
            <a:headEnd type="none" w="med" len="med"/>
            <a:tailEnd type="none" w="med" len="med"/>
          </a:ln>
        </p:spPr>
      </p:pic>
      <p:pic>
        <p:nvPicPr>
          <p:cNvPr id="5" name="Shape 95" descr="CodeCogsEqn.png">
            <a:extLst>
              <a:ext uri="{FF2B5EF4-FFF2-40B4-BE49-F238E27FC236}">
                <a16:creationId xmlns:a16="http://schemas.microsoft.com/office/drawing/2014/main" id="{D40EE706-4D20-4CF9-9D25-CC3B6C813942}"/>
              </a:ext>
            </a:extLst>
          </p:cNvPr>
          <p:cNvPicPr preferRelativeResize="0"/>
          <p:nvPr/>
        </p:nvPicPr>
        <p:blipFill>
          <a:blip r:embed="rId4">
            <a:alphaModFix/>
          </a:blip>
          <a:stretch>
            <a:fillRect/>
          </a:stretch>
        </p:blipFill>
        <p:spPr>
          <a:xfrm>
            <a:off x="1443172" y="4433568"/>
            <a:ext cx="2674950" cy="326125"/>
          </a:xfrm>
          <a:prstGeom prst="rect">
            <a:avLst/>
          </a:prstGeom>
          <a:noFill/>
          <a:ln>
            <a:noFill/>
          </a:ln>
        </p:spPr>
      </p:pic>
      <p:grpSp>
        <p:nvGrpSpPr>
          <p:cNvPr id="30" name="Group 29">
            <a:extLst>
              <a:ext uri="{FF2B5EF4-FFF2-40B4-BE49-F238E27FC236}">
                <a16:creationId xmlns:a16="http://schemas.microsoft.com/office/drawing/2014/main" id="{360471CE-3FD6-4FB1-96A0-D47D7FA1C6B6}"/>
              </a:ext>
            </a:extLst>
          </p:cNvPr>
          <p:cNvGrpSpPr/>
          <p:nvPr/>
        </p:nvGrpSpPr>
        <p:grpSpPr>
          <a:xfrm>
            <a:off x="2051772" y="1897704"/>
            <a:ext cx="2066350" cy="1788695"/>
            <a:chOff x="1670536" y="1752600"/>
            <a:chExt cx="2066350" cy="1788695"/>
          </a:xfrm>
        </p:grpSpPr>
        <p:sp>
          <p:nvSpPr>
            <p:cNvPr id="6" name="Oval 5">
              <a:extLst>
                <a:ext uri="{FF2B5EF4-FFF2-40B4-BE49-F238E27FC236}">
                  <a16:creationId xmlns:a16="http://schemas.microsoft.com/office/drawing/2014/main" id="{F2A3034E-B678-48A2-83A8-23056F33BEC9}"/>
                </a:ext>
              </a:extLst>
            </p:cNvPr>
            <p:cNvSpPr/>
            <p:nvPr/>
          </p:nvSpPr>
          <p:spPr>
            <a:xfrm>
              <a:off x="2867650" y="2261369"/>
              <a:ext cx="304800" cy="326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1036BA-C274-4C0C-BEB6-705165216591}"/>
                </a:ext>
              </a:extLst>
            </p:cNvPr>
            <p:cNvSpPr/>
            <p:nvPr/>
          </p:nvSpPr>
          <p:spPr>
            <a:xfrm>
              <a:off x="1764323" y="1822938"/>
              <a:ext cx="134815"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7737A6-2FE1-4EFE-8F11-91EC02F88F25}"/>
                </a:ext>
              </a:extLst>
            </p:cNvPr>
            <p:cNvSpPr/>
            <p:nvPr/>
          </p:nvSpPr>
          <p:spPr>
            <a:xfrm>
              <a:off x="1764322" y="2222841"/>
              <a:ext cx="134815"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72DFC68-391A-42E3-BF02-10AC14FAD696}"/>
                </a:ext>
              </a:extLst>
            </p:cNvPr>
            <p:cNvSpPr/>
            <p:nvPr/>
          </p:nvSpPr>
          <p:spPr>
            <a:xfrm>
              <a:off x="1764321" y="2917237"/>
              <a:ext cx="134815" cy="1406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2A2FE86-F13C-4281-99D1-0CDD21C58326}"/>
                </a:ext>
              </a:extLst>
            </p:cNvPr>
            <p:cNvCxnSpPr>
              <a:stCxn id="7" idx="5"/>
              <a:endCxn id="6" idx="1"/>
            </p:cNvCxnSpPr>
            <p:nvPr/>
          </p:nvCxnSpPr>
          <p:spPr>
            <a:xfrm>
              <a:off x="1879395" y="1943013"/>
              <a:ext cx="1032892" cy="366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14EB409-1EDC-44DD-81DF-45B2BB1C3365}"/>
                </a:ext>
              </a:extLst>
            </p:cNvPr>
            <p:cNvCxnSpPr>
              <a:cxnSpLocks/>
              <a:stCxn id="8" idx="6"/>
              <a:endCxn id="6" idx="2"/>
            </p:cNvCxnSpPr>
            <p:nvPr/>
          </p:nvCxnSpPr>
          <p:spPr>
            <a:xfrm>
              <a:off x="1899137" y="2293180"/>
              <a:ext cx="968513" cy="13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1F68A2-3574-430B-8F34-575B151BE9E0}"/>
                </a:ext>
              </a:extLst>
            </p:cNvPr>
            <p:cNvCxnSpPr>
              <a:cxnSpLocks/>
              <a:stCxn id="9" idx="6"/>
              <a:endCxn id="6" idx="3"/>
            </p:cNvCxnSpPr>
            <p:nvPr/>
          </p:nvCxnSpPr>
          <p:spPr>
            <a:xfrm flipV="1">
              <a:off x="1899136" y="2539734"/>
              <a:ext cx="1013151" cy="44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1B7866-9EA3-4710-A9DA-FDEE8111161F}"/>
                </a:ext>
              </a:extLst>
            </p:cNvPr>
            <p:cNvCxnSpPr>
              <a:cxnSpLocks/>
              <a:endCxn id="6" idx="4"/>
            </p:cNvCxnSpPr>
            <p:nvPr/>
          </p:nvCxnSpPr>
          <p:spPr>
            <a:xfrm flipV="1">
              <a:off x="3020049" y="2587494"/>
              <a:ext cx="1" cy="51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1E1CD69-24EC-4D11-A99F-38971EC555EE}"/>
                </a:ext>
              </a:extLst>
            </p:cNvPr>
            <p:cNvSpPr/>
            <p:nvPr/>
          </p:nvSpPr>
          <p:spPr>
            <a:xfrm>
              <a:off x="2227385" y="1943013"/>
              <a:ext cx="134808" cy="1101941"/>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05CA8F0-FE19-4777-BDF9-ED2BED897086}"/>
                </a:ext>
              </a:extLst>
            </p:cNvPr>
            <p:cNvSpPr/>
            <p:nvPr/>
          </p:nvSpPr>
          <p:spPr>
            <a:xfrm>
              <a:off x="1721929" y="1752600"/>
              <a:ext cx="245274" cy="1424354"/>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BC7025-1FE7-4B39-88A3-D2309F6380EE}"/>
                </a:ext>
              </a:extLst>
            </p:cNvPr>
            <p:cNvSpPr txBox="1"/>
            <p:nvPr/>
          </p:nvSpPr>
          <p:spPr>
            <a:xfrm>
              <a:off x="1670536" y="3171963"/>
              <a:ext cx="302526" cy="369332"/>
            </a:xfrm>
            <a:prstGeom prst="rect">
              <a:avLst/>
            </a:prstGeom>
            <a:noFill/>
          </p:spPr>
          <p:txBody>
            <a:bodyPr wrap="square" rtlCol="0">
              <a:spAutoFit/>
            </a:bodyPr>
            <a:lstStyle/>
            <a:p>
              <a:r>
                <a:rPr lang="en-US" b="1" dirty="0"/>
                <a:t>x</a:t>
              </a:r>
            </a:p>
          </p:txBody>
        </p:sp>
        <p:sp>
          <p:nvSpPr>
            <p:cNvPr id="24" name="TextBox 23">
              <a:extLst>
                <a:ext uri="{FF2B5EF4-FFF2-40B4-BE49-F238E27FC236}">
                  <a16:creationId xmlns:a16="http://schemas.microsoft.com/office/drawing/2014/main" id="{8A27B77C-0EF7-4497-AEE9-BAC0EDFB7905}"/>
                </a:ext>
              </a:extLst>
            </p:cNvPr>
            <p:cNvSpPr txBox="1"/>
            <p:nvPr/>
          </p:nvSpPr>
          <p:spPr>
            <a:xfrm>
              <a:off x="2137219" y="3033515"/>
              <a:ext cx="302526" cy="369332"/>
            </a:xfrm>
            <a:prstGeom prst="rect">
              <a:avLst/>
            </a:prstGeom>
            <a:noFill/>
          </p:spPr>
          <p:txBody>
            <a:bodyPr wrap="square" rtlCol="0">
              <a:spAutoFit/>
            </a:bodyPr>
            <a:lstStyle/>
            <a:p>
              <a:r>
                <a:rPr lang="en-US" b="1" dirty="0"/>
                <a:t>W</a:t>
              </a:r>
            </a:p>
          </p:txBody>
        </p:sp>
        <p:sp>
          <p:nvSpPr>
            <p:cNvPr id="25" name="TextBox 24">
              <a:extLst>
                <a:ext uri="{FF2B5EF4-FFF2-40B4-BE49-F238E27FC236}">
                  <a16:creationId xmlns:a16="http://schemas.microsoft.com/office/drawing/2014/main" id="{03E24432-1138-464E-826A-7354DFD5F18D}"/>
                </a:ext>
              </a:extLst>
            </p:cNvPr>
            <p:cNvSpPr txBox="1"/>
            <p:nvPr/>
          </p:nvSpPr>
          <p:spPr>
            <a:xfrm>
              <a:off x="2936853" y="3033515"/>
              <a:ext cx="302526" cy="369332"/>
            </a:xfrm>
            <a:prstGeom prst="rect">
              <a:avLst/>
            </a:prstGeom>
            <a:noFill/>
          </p:spPr>
          <p:txBody>
            <a:bodyPr wrap="square" rtlCol="0">
              <a:spAutoFit/>
            </a:bodyPr>
            <a:lstStyle/>
            <a:p>
              <a:r>
                <a:rPr lang="en-US" i="1" dirty="0"/>
                <a:t>b</a:t>
              </a:r>
            </a:p>
          </p:txBody>
        </p:sp>
        <p:cxnSp>
          <p:nvCxnSpPr>
            <p:cNvPr id="26" name="Straight Arrow Connector 25">
              <a:extLst>
                <a:ext uri="{FF2B5EF4-FFF2-40B4-BE49-F238E27FC236}">
                  <a16:creationId xmlns:a16="http://schemas.microsoft.com/office/drawing/2014/main" id="{4D2057F9-B2F1-4B35-9D80-E40D87DDC96B}"/>
                </a:ext>
              </a:extLst>
            </p:cNvPr>
            <p:cNvCxnSpPr>
              <a:cxnSpLocks/>
              <a:stCxn id="6" idx="6"/>
            </p:cNvCxnSpPr>
            <p:nvPr/>
          </p:nvCxnSpPr>
          <p:spPr>
            <a:xfrm flipV="1">
              <a:off x="3172450" y="2424431"/>
              <a:ext cx="3151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E2B583-4BB1-45CA-B8C6-D7F53B1BC6C9}"/>
                </a:ext>
              </a:extLst>
            </p:cNvPr>
            <p:cNvSpPr txBox="1"/>
            <p:nvPr/>
          </p:nvSpPr>
          <p:spPr>
            <a:xfrm>
              <a:off x="3434360" y="2358806"/>
              <a:ext cx="302526" cy="369332"/>
            </a:xfrm>
            <a:prstGeom prst="rect">
              <a:avLst/>
            </a:prstGeom>
            <a:noFill/>
          </p:spPr>
          <p:txBody>
            <a:bodyPr wrap="square" rtlCol="0">
              <a:spAutoFit/>
            </a:bodyPr>
            <a:lstStyle/>
            <a:p>
              <a:r>
                <a:rPr lang="en-US" dirty="0"/>
                <a:t>h</a:t>
              </a:r>
            </a:p>
          </p:txBody>
        </p:sp>
      </p:grpSp>
      <p:sp>
        <p:nvSpPr>
          <p:cNvPr id="31" name="Rectangle 30">
            <a:extLst>
              <a:ext uri="{FF2B5EF4-FFF2-40B4-BE49-F238E27FC236}">
                <a16:creationId xmlns:a16="http://schemas.microsoft.com/office/drawing/2014/main" id="{47EB9188-A0F4-4A34-84AD-407C43E0E523}"/>
              </a:ext>
            </a:extLst>
          </p:cNvPr>
          <p:cNvSpPr/>
          <p:nvPr/>
        </p:nvSpPr>
        <p:spPr>
          <a:xfrm>
            <a:off x="5959676" y="5524503"/>
            <a:ext cx="1866986" cy="369332"/>
          </a:xfrm>
          <a:prstGeom prst="rect">
            <a:avLst/>
          </a:prstGeom>
        </p:spPr>
        <p:txBody>
          <a:bodyPr wrap="none">
            <a:spAutoFit/>
          </a:bodyPr>
          <a:lstStyle/>
          <a:p>
            <a:r>
              <a:rPr lang="en" dirty="0"/>
              <a:t>a tensorflow graph</a:t>
            </a:r>
            <a:endParaRPr lang="en-US" dirty="0"/>
          </a:p>
        </p:txBody>
      </p:sp>
    </p:spTree>
    <p:extLst>
      <p:ext uri="{BB962C8B-B14F-4D97-AF65-F5344CB8AC3E}">
        <p14:creationId xmlns:p14="http://schemas.microsoft.com/office/powerpoint/2010/main" val="306278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1800-7E1F-4C90-AD34-7AAFE7E0DC57}"/>
              </a:ext>
            </a:extLst>
          </p:cNvPr>
          <p:cNvSpPr>
            <a:spLocks noGrp="1"/>
          </p:cNvSpPr>
          <p:nvPr>
            <p:ph type="title"/>
          </p:nvPr>
        </p:nvSpPr>
        <p:spPr>
          <a:xfrm>
            <a:off x="1176865" y="624085"/>
            <a:ext cx="6798734" cy="574795"/>
          </a:xfrm>
        </p:spPr>
        <p:txBody>
          <a:bodyPr/>
          <a:lstStyle/>
          <a:p>
            <a:r>
              <a:rPr lang="en-US"/>
              <a:t>Where to get Python?</a:t>
            </a:r>
            <a:endParaRPr lang="en-US" dirty="0"/>
          </a:p>
        </p:txBody>
      </p:sp>
      <p:pic>
        <p:nvPicPr>
          <p:cNvPr id="4" name="Picture 3">
            <a:extLst>
              <a:ext uri="{FF2B5EF4-FFF2-40B4-BE49-F238E27FC236}">
                <a16:creationId xmlns:a16="http://schemas.microsoft.com/office/drawing/2014/main" id="{80765802-2220-4E68-B5BF-B6A745361547}"/>
              </a:ext>
            </a:extLst>
          </p:cNvPr>
          <p:cNvPicPr>
            <a:picLocks noChangeAspect="1"/>
          </p:cNvPicPr>
          <p:nvPr/>
        </p:nvPicPr>
        <p:blipFill>
          <a:blip r:embed="rId2"/>
          <a:stretch>
            <a:fillRect/>
          </a:stretch>
        </p:blipFill>
        <p:spPr>
          <a:xfrm>
            <a:off x="924487" y="1346077"/>
            <a:ext cx="7130902" cy="2495653"/>
          </a:xfrm>
          <a:prstGeom prst="rect">
            <a:avLst/>
          </a:prstGeom>
        </p:spPr>
      </p:pic>
      <p:pic>
        <p:nvPicPr>
          <p:cNvPr id="5" name="Picture 4">
            <a:extLst>
              <a:ext uri="{FF2B5EF4-FFF2-40B4-BE49-F238E27FC236}">
                <a16:creationId xmlns:a16="http://schemas.microsoft.com/office/drawing/2014/main" id="{68FEAC9B-DDD7-4E97-BE0F-CFC92696C75D}"/>
              </a:ext>
            </a:extLst>
          </p:cNvPr>
          <p:cNvPicPr>
            <a:picLocks noChangeAspect="1"/>
          </p:cNvPicPr>
          <p:nvPr/>
        </p:nvPicPr>
        <p:blipFill>
          <a:blip r:embed="rId3"/>
          <a:stretch>
            <a:fillRect/>
          </a:stretch>
        </p:blipFill>
        <p:spPr>
          <a:xfrm>
            <a:off x="924487" y="3919879"/>
            <a:ext cx="5879124" cy="2314036"/>
          </a:xfrm>
          <a:prstGeom prst="rect">
            <a:avLst/>
          </a:prstGeom>
        </p:spPr>
      </p:pic>
    </p:spTree>
    <p:extLst>
      <p:ext uri="{BB962C8B-B14F-4D97-AF65-F5344CB8AC3E}">
        <p14:creationId xmlns:p14="http://schemas.microsoft.com/office/powerpoint/2010/main" val="2343055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8FEB-3E59-41D6-9345-840492F0AE75}"/>
              </a:ext>
            </a:extLst>
          </p:cNvPr>
          <p:cNvSpPr>
            <a:spLocks noGrp="1"/>
          </p:cNvSpPr>
          <p:nvPr>
            <p:ph type="title"/>
          </p:nvPr>
        </p:nvSpPr>
        <p:spPr/>
        <p:txBody>
          <a:bodyPr/>
          <a:lstStyle/>
          <a:p>
            <a:r>
              <a:rPr lang="en-US" dirty="0"/>
              <a:t>Neural network (Programming model)</a:t>
            </a:r>
          </a:p>
        </p:txBody>
      </p:sp>
      <p:pic>
        <p:nvPicPr>
          <p:cNvPr id="4" name="Shape 94">
            <a:extLst>
              <a:ext uri="{FF2B5EF4-FFF2-40B4-BE49-F238E27FC236}">
                <a16:creationId xmlns:a16="http://schemas.microsoft.com/office/drawing/2014/main" id="{97FE1C26-8F39-4EB8-A661-5D602393567D}"/>
              </a:ext>
            </a:extLst>
          </p:cNvPr>
          <p:cNvPicPr preferRelativeResize="0"/>
          <p:nvPr/>
        </p:nvPicPr>
        <p:blipFill>
          <a:blip r:embed="rId3">
            <a:alphaModFix/>
          </a:blip>
          <a:stretch>
            <a:fillRect/>
          </a:stretch>
        </p:blipFill>
        <p:spPr>
          <a:xfrm>
            <a:off x="5239035" y="1652228"/>
            <a:ext cx="2841374" cy="3865724"/>
          </a:xfrm>
          <a:prstGeom prst="rect">
            <a:avLst/>
          </a:prstGeom>
          <a:noFill/>
          <a:ln w="19050" cap="flat" cmpd="sng">
            <a:solidFill>
              <a:schemeClr val="dk2"/>
            </a:solidFill>
            <a:prstDash val="solid"/>
            <a:round/>
            <a:headEnd type="none" w="med" len="med"/>
            <a:tailEnd type="none" w="med" len="med"/>
          </a:ln>
        </p:spPr>
      </p:pic>
      <p:pic>
        <p:nvPicPr>
          <p:cNvPr id="5" name="Shape 95" descr="CodeCogsEqn.png">
            <a:extLst>
              <a:ext uri="{FF2B5EF4-FFF2-40B4-BE49-F238E27FC236}">
                <a16:creationId xmlns:a16="http://schemas.microsoft.com/office/drawing/2014/main" id="{D40EE706-4D20-4CF9-9D25-CC3B6C813942}"/>
              </a:ext>
            </a:extLst>
          </p:cNvPr>
          <p:cNvPicPr preferRelativeResize="0"/>
          <p:nvPr/>
        </p:nvPicPr>
        <p:blipFill>
          <a:blip r:embed="rId4">
            <a:alphaModFix/>
          </a:blip>
          <a:stretch>
            <a:fillRect/>
          </a:stretch>
        </p:blipFill>
        <p:spPr>
          <a:xfrm>
            <a:off x="1636603" y="2135845"/>
            <a:ext cx="2674950" cy="326125"/>
          </a:xfrm>
          <a:prstGeom prst="rect">
            <a:avLst/>
          </a:prstGeom>
          <a:noFill/>
          <a:ln>
            <a:noFill/>
          </a:ln>
        </p:spPr>
      </p:pic>
      <p:sp>
        <p:nvSpPr>
          <p:cNvPr id="3" name="Rectangle 2">
            <a:extLst>
              <a:ext uri="{FF2B5EF4-FFF2-40B4-BE49-F238E27FC236}">
                <a16:creationId xmlns:a16="http://schemas.microsoft.com/office/drawing/2014/main" id="{DAC17FFF-7880-4E17-BE25-085EB3E4EE41}"/>
              </a:ext>
            </a:extLst>
          </p:cNvPr>
          <p:cNvSpPr/>
          <p:nvPr/>
        </p:nvSpPr>
        <p:spPr>
          <a:xfrm>
            <a:off x="808892" y="2594897"/>
            <a:ext cx="4196862" cy="1801134"/>
          </a:xfrm>
          <a:prstGeom prst="rect">
            <a:avLst/>
          </a:prstGeom>
        </p:spPr>
        <p:txBody>
          <a:bodyPr wrap="square">
            <a:spAutoFit/>
          </a:bodyPr>
          <a:lstStyle/>
          <a:p>
            <a:pPr lvl="0" algn="ctr">
              <a:lnSpc>
                <a:spcPct val="150000"/>
              </a:lnSpc>
            </a:pPr>
            <a:r>
              <a:rPr lang="en" sz="2000" b="1" dirty="0">
                <a:solidFill>
                  <a:schemeClr val="dk2"/>
                </a:solidFill>
                <a:latin typeface="Helvetica Neue" charset="0"/>
                <a:ea typeface="Helvetica Neue" charset="0"/>
                <a:cs typeface="Helvetica Neue" charset="0"/>
                <a:sym typeface="Roboto"/>
              </a:rPr>
              <a:t>Mathematical operations</a:t>
            </a:r>
            <a:r>
              <a:rPr lang="en" b="1" dirty="0">
                <a:solidFill>
                  <a:schemeClr val="dk2"/>
                </a:solidFill>
                <a:latin typeface="Helvetica Neue" charset="0"/>
                <a:ea typeface="Helvetica Neue" charset="0"/>
                <a:cs typeface="Helvetica Neue" charset="0"/>
                <a:sym typeface="Roboto"/>
              </a:rPr>
              <a:t>:</a:t>
            </a:r>
          </a:p>
          <a:p>
            <a:pPr lvl="0">
              <a:lnSpc>
                <a:spcPct val="115000"/>
              </a:lnSpc>
            </a:pPr>
            <a:r>
              <a:rPr lang="en" b="1" dirty="0">
                <a:solidFill>
                  <a:schemeClr val="tx1">
                    <a:lumMod val="85000"/>
                    <a:lumOff val="15000"/>
                  </a:schemeClr>
                </a:solidFill>
                <a:latin typeface="Helvetica Neue" charset="0"/>
                <a:ea typeface="Helvetica Neue" charset="0"/>
                <a:cs typeface="Helvetica Neue" charset="0"/>
                <a:sym typeface="Roboto"/>
              </a:rPr>
              <a:t>MatMul:</a:t>
            </a:r>
            <a:r>
              <a:rPr lang="en" dirty="0">
                <a:solidFill>
                  <a:schemeClr val="tx1">
                    <a:lumMod val="85000"/>
                    <a:lumOff val="15000"/>
                  </a:schemeClr>
                </a:solidFill>
                <a:latin typeface="Helvetica Neue" charset="0"/>
                <a:ea typeface="Helvetica Neue" charset="0"/>
                <a:cs typeface="Helvetica Neue" charset="0"/>
                <a:sym typeface="Roboto"/>
              </a:rPr>
              <a:t> Multiply two matri</a:t>
            </a:r>
            <a:r>
              <a:rPr lang="en-US" dirty="0" err="1">
                <a:solidFill>
                  <a:schemeClr val="tx1">
                    <a:lumMod val="85000"/>
                    <a:lumOff val="15000"/>
                  </a:schemeClr>
                </a:solidFill>
                <a:latin typeface="Helvetica Neue" charset="0"/>
                <a:ea typeface="Helvetica Neue" charset="0"/>
                <a:cs typeface="Helvetica Neue" charset="0"/>
                <a:sym typeface="Roboto"/>
              </a:rPr>
              <a:t>ces</a:t>
            </a:r>
            <a:endParaRPr lang="en" dirty="0">
              <a:solidFill>
                <a:schemeClr val="tx1">
                  <a:lumMod val="85000"/>
                  <a:lumOff val="15000"/>
                </a:schemeClr>
              </a:solidFill>
              <a:latin typeface="Helvetica Neue" charset="0"/>
              <a:ea typeface="Helvetica Neue" charset="0"/>
              <a:cs typeface="Helvetica Neue" charset="0"/>
              <a:sym typeface="Roboto"/>
            </a:endParaRPr>
          </a:p>
          <a:p>
            <a:pPr lvl="0">
              <a:lnSpc>
                <a:spcPct val="115000"/>
              </a:lnSpc>
            </a:pPr>
            <a:r>
              <a:rPr lang="en" b="1" dirty="0">
                <a:solidFill>
                  <a:schemeClr val="tx1">
                    <a:lumMod val="85000"/>
                    <a:lumOff val="15000"/>
                  </a:schemeClr>
                </a:solidFill>
                <a:latin typeface="Helvetica Neue" charset="0"/>
                <a:ea typeface="Helvetica Neue" charset="0"/>
                <a:cs typeface="Helvetica Neue" charset="0"/>
                <a:sym typeface="Roboto"/>
              </a:rPr>
              <a:t>Add:</a:t>
            </a:r>
            <a:r>
              <a:rPr lang="en" dirty="0">
                <a:solidFill>
                  <a:schemeClr val="tx1">
                    <a:lumMod val="85000"/>
                    <a:lumOff val="15000"/>
                  </a:schemeClr>
                </a:solidFill>
                <a:latin typeface="Helvetica Neue" charset="0"/>
                <a:ea typeface="Helvetica Neue" charset="0"/>
                <a:cs typeface="Helvetica Neue" charset="0"/>
                <a:sym typeface="Roboto"/>
              </a:rPr>
              <a:t> Add elementwise</a:t>
            </a:r>
          </a:p>
          <a:p>
            <a:pPr lvl="0">
              <a:lnSpc>
                <a:spcPct val="115000"/>
              </a:lnSpc>
            </a:pPr>
            <a:r>
              <a:rPr lang="en" b="1" dirty="0">
                <a:solidFill>
                  <a:schemeClr val="tx1">
                    <a:lumMod val="85000"/>
                    <a:lumOff val="15000"/>
                  </a:schemeClr>
                </a:solidFill>
                <a:latin typeface="Helvetica Neue" charset="0"/>
                <a:ea typeface="Helvetica Neue" charset="0"/>
                <a:cs typeface="Helvetica Neue" charset="0"/>
                <a:sym typeface="Roboto"/>
              </a:rPr>
              <a:t>ReLU:</a:t>
            </a:r>
            <a:r>
              <a:rPr lang="en" dirty="0">
                <a:solidFill>
                  <a:schemeClr val="tx1">
                    <a:lumMod val="85000"/>
                    <a:lumOff val="15000"/>
                  </a:schemeClr>
                </a:solidFill>
                <a:latin typeface="Helvetica Neue" charset="0"/>
                <a:ea typeface="Helvetica Neue" charset="0"/>
                <a:cs typeface="Helvetica Neue" charset="0"/>
                <a:sym typeface="Roboto"/>
              </a:rPr>
              <a:t> Activate with elementwise rectified linear function</a:t>
            </a:r>
          </a:p>
        </p:txBody>
      </p:sp>
      <p:sp>
        <p:nvSpPr>
          <p:cNvPr id="27" name="TextBox 26">
            <a:extLst>
              <a:ext uri="{FF2B5EF4-FFF2-40B4-BE49-F238E27FC236}">
                <a16:creationId xmlns:a16="http://schemas.microsoft.com/office/drawing/2014/main" id="{B3FF2D33-1F4E-4CB1-B58B-67D241090CFC}"/>
              </a:ext>
            </a:extLst>
          </p:cNvPr>
          <p:cNvSpPr txBox="1"/>
          <p:nvPr/>
        </p:nvSpPr>
        <p:spPr>
          <a:xfrm>
            <a:off x="1176865" y="4736041"/>
            <a:ext cx="1212191" cy="369332"/>
          </a:xfrm>
          <a:prstGeom prst="rect">
            <a:avLst/>
          </a:prstGeom>
          <a:noFill/>
        </p:spPr>
        <p:txBody>
          <a:bodyPr wrap="none" rtlCol="0">
            <a:spAutoFit/>
          </a:bodyPr>
          <a:lstStyle/>
          <a:p>
            <a:r>
              <a:rPr lang="en-US" i="1" dirty="0" err="1">
                <a:latin typeface="Times New Roman" charset="0"/>
                <a:ea typeface="Times New Roman" charset="0"/>
                <a:cs typeface="Times New Roman" charset="0"/>
              </a:rPr>
              <a:t>ReLu</a:t>
            </a:r>
            <a:r>
              <a:rPr lang="en-US" dirty="0">
                <a:latin typeface="Times New Roman" charset="0"/>
                <a:ea typeface="Times New Roman" charset="0"/>
                <a:cs typeface="Times New Roman" charset="0"/>
              </a:rPr>
              <a:t>(</a:t>
            </a:r>
            <a:r>
              <a:rPr lang="en-US" i="1" dirty="0">
                <a:latin typeface="Times New Roman" charset="0"/>
                <a:ea typeface="Times New Roman" charset="0"/>
                <a:cs typeface="Times New Roman" charset="0"/>
              </a:rPr>
              <a:t>x</a:t>
            </a:r>
            <a:r>
              <a:rPr lang="en-US" dirty="0">
                <a:latin typeface="Times New Roman" charset="0"/>
                <a:ea typeface="Times New Roman" charset="0"/>
                <a:cs typeface="Times New Roman" charset="0"/>
              </a:rPr>
              <a:t>)</a:t>
            </a:r>
            <a:r>
              <a:rPr lang="en-US" i="1" dirty="0">
                <a:latin typeface="Times New Roman" charset="0"/>
                <a:ea typeface="Times New Roman" charset="0"/>
                <a:cs typeface="Times New Roman" charset="0"/>
              </a:rPr>
              <a:t> = </a:t>
            </a:r>
          </a:p>
        </p:txBody>
      </p:sp>
      <p:sp>
        <p:nvSpPr>
          <p:cNvPr id="28" name="TextBox 27">
            <a:extLst>
              <a:ext uri="{FF2B5EF4-FFF2-40B4-BE49-F238E27FC236}">
                <a16:creationId xmlns:a16="http://schemas.microsoft.com/office/drawing/2014/main" id="{22B846AC-EF08-407E-86F3-B8BBD467853D}"/>
              </a:ext>
            </a:extLst>
          </p:cNvPr>
          <p:cNvSpPr txBox="1"/>
          <p:nvPr/>
        </p:nvSpPr>
        <p:spPr>
          <a:xfrm>
            <a:off x="2472776" y="4528958"/>
            <a:ext cx="1008609" cy="369332"/>
          </a:xfrm>
          <a:prstGeom prst="rect">
            <a:avLst/>
          </a:prstGeom>
          <a:noFill/>
        </p:spPr>
        <p:txBody>
          <a:bodyPr wrap="none" rtlCol="0">
            <a:spAutoFit/>
          </a:bodyPr>
          <a:lstStyle/>
          <a:p>
            <a:r>
              <a:rPr lang="en-US" dirty="0">
                <a:latin typeface="Times New Roman" charset="0"/>
                <a:ea typeface="Times New Roman" charset="0"/>
                <a:cs typeface="Times New Roman" charset="0"/>
              </a:rPr>
              <a:t>0</a:t>
            </a:r>
            <a:r>
              <a:rPr lang="en-US" i="1" dirty="0">
                <a:latin typeface="Times New Roman" charset="0"/>
                <a:ea typeface="Times New Roman" charset="0"/>
                <a:cs typeface="Times New Roman" charset="0"/>
              </a:rPr>
              <a:t>, x </a:t>
            </a:r>
            <a:r>
              <a:rPr lang="en-US" dirty="0">
                <a:latin typeface="Times New Roman" charset="0"/>
                <a:ea typeface="Times New Roman" charset="0"/>
                <a:cs typeface="Times New Roman" charset="0"/>
              </a:rPr>
              <a:t>&lt;= 0</a:t>
            </a:r>
          </a:p>
        </p:txBody>
      </p:sp>
      <p:sp>
        <p:nvSpPr>
          <p:cNvPr id="32" name="TextBox 31">
            <a:extLst>
              <a:ext uri="{FF2B5EF4-FFF2-40B4-BE49-F238E27FC236}">
                <a16:creationId xmlns:a16="http://schemas.microsoft.com/office/drawing/2014/main" id="{AFCF6B09-433D-49B5-93D3-3A64B57713B8}"/>
              </a:ext>
            </a:extLst>
          </p:cNvPr>
          <p:cNvSpPr txBox="1"/>
          <p:nvPr/>
        </p:nvSpPr>
        <p:spPr>
          <a:xfrm>
            <a:off x="2479404" y="4933149"/>
            <a:ext cx="891591" cy="369332"/>
          </a:xfrm>
          <a:prstGeom prst="rect">
            <a:avLst/>
          </a:prstGeom>
          <a:noFill/>
        </p:spPr>
        <p:txBody>
          <a:bodyPr wrap="none" rtlCol="0">
            <a:spAutoFit/>
          </a:bodyPr>
          <a:lstStyle/>
          <a:p>
            <a:r>
              <a:rPr lang="en-US" i="1" dirty="0">
                <a:latin typeface="Times New Roman" charset="0"/>
                <a:ea typeface="Times New Roman" charset="0"/>
                <a:cs typeface="Times New Roman" charset="0"/>
              </a:rPr>
              <a:t>x, x </a:t>
            </a:r>
            <a:r>
              <a:rPr lang="en-US" dirty="0">
                <a:latin typeface="Times New Roman" charset="0"/>
                <a:ea typeface="Times New Roman" charset="0"/>
                <a:cs typeface="Times New Roman" charset="0"/>
              </a:rPr>
              <a:t>&gt; 0</a:t>
            </a:r>
          </a:p>
        </p:txBody>
      </p:sp>
      <p:sp>
        <p:nvSpPr>
          <p:cNvPr id="33" name="Left Brace 32">
            <a:extLst>
              <a:ext uri="{FF2B5EF4-FFF2-40B4-BE49-F238E27FC236}">
                <a16:creationId xmlns:a16="http://schemas.microsoft.com/office/drawing/2014/main" id="{728F4004-EDFD-41F1-AD06-0B51204E1871}"/>
              </a:ext>
            </a:extLst>
          </p:cNvPr>
          <p:cNvSpPr/>
          <p:nvPr/>
        </p:nvSpPr>
        <p:spPr>
          <a:xfrm>
            <a:off x="2261510" y="4559005"/>
            <a:ext cx="163500" cy="747211"/>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154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8FEB-3E59-41D6-9345-840492F0AE75}"/>
              </a:ext>
            </a:extLst>
          </p:cNvPr>
          <p:cNvSpPr>
            <a:spLocks noGrp="1"/>
          </p:cNvSpPr>
          <p:nvPr>
            <p:ph type="title"/>
          </p:nvPr>
        </p:nvSpPr>
        <p:spPr/>
        <p:txBody>
          <a:bodyPr/>
          <a:lstStyle/>
          <a:p>
            <a:r>
              <a:rPr lang="en-US" dirty="0"/>
              <a:t>Neural network (Programming model)</a:t>
            </a:r>
          </a:p>
        </p:txBody>
      </p:sp>
      <p:pic>
        <p:nvPicPr>
          <p:cNvPr id="4" name="Shape 94">
            <a:extLst>
              <a:ext uri="{FF2B5EF4-FFF2-40B4-BE49-F238E27FC236}">
                <a16:creationId xmlns:a16="http://schemas.microsoft.com/office/drawing/2014/main" id="{97FE1C26-8F39-4EB8-A661-5D602393567D}"/>
              </a:ext>
            </a:extLst>
          </p:cNvPr>
          <p:cNvPicPr preferRelativeResize="0"/>
          <p:nvPr/>
        </p:nvPicPr>
        <p:blipFill>
          <a:blip r:embed="rId3">
            <a:alphaModFix/>
          </a:blip>
          <a:stretch>
            <a:fillRect/>
          </a:stretch>
        </p:blipFill>
        <p:spPr>
          <a:xfrm>
            <a:off x="5239035" y="1652228"/>
            <a:ext cx="2841374" cy="3865724"/>
          </a:xfrm>
          <a:prstGeom prst="rect">
            <a:avLst/>
          </a:prstGeom>
          <a:noFill/>
          <a:ln w="19050" cap="flat" cmpd="sng">
            <a:solidFill>
              <a:schemeClr val="dk2"/>
            </a:solidFill>
            <a:prstDash val="solid"/>
            <a:round/>
            <a:headEnd type="none" w="med" len="med"/>
            <a:tailEnd type="none" w="med" len="med"/>
          </a:ln>
        </p:spPr>
      </p:pic>
      <p:sp>
        <p:nvSpPr>
          <p:cNvPr id="10" name="Shape 129">
            <a:extLst>
              <a:ext uri="{FF2B5EF4-FFF2-40B4-BE49-F238E27FC236}">
                <a16:creationId xmlns:a16="http://schemas.microsoft.com/office/drawing/2014/main" id="{704B5849-D9A6-4D9D-B100-304E3D2A5ABD}"/>
              </a:ext>
            </a:extLst>
          </p:cNvPr>
          <p:cNvSpPr txBox="1">
            <a:spLocks/>
          </p:cNvSpPr>
          <p:nvPr/>
        </p:nvSpPr>
        <p:spPr>
          <a:xfrm>
            <a:off x="1176865" y="3103931"/>
            <a:ext cx="3944623" cy="2106977"/>
          </a:xfrm>
          <a:prstGeom prst="rect">
            <a:avLst/>
          </a:prstGeom>
        </p:spPr>
        <p:txBody>
          <a:bodyPr lIns="91425" tIns="91425" rIns="91425" bIns="91425" anchor="t" anchorCtr="0">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795"/>
              </a:lnSpc>
              <a:spcBef>
                <a:spcPts val="0"/>
              </a:spcBef>
              <a:spcAft>
                <a:spcPts val="0"/>
              </a:spcAft>
            </a:pPr>
            <a:r>
              <a:rPr lang="en" sz="1200" b="1" dirty="0">
                <a:solidFill>
                  <a:srgbClr val="000080"/>
                </a:solidFill>
                <a:latin typeface="Times New Roman" panose="02020603050405020304" pitchFamily="18" charset="0"/>
                <a:ea typeface="Consolas"/>
                <a:cs typeface="Times New Roman" panose="02020603050405020304" pitchFamily="18" charset="0"/>
                <a:sym typeface="Consolas"/>
              </a:rPr>
              <a:t>import</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tensorflow</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b="1" dirty="0">
                <a:solidFill>
                  <a:srgbClr val="000080"/>
                </a:solidFill>
                <a:latin typeface="Times New Roman" panose="02020603050405020304" pitchFamily="18" charset="0"/>
                <a:ea typeface="Consolas"/>
                <a:cs typeface="Times New Roman" panose="02020603050405020304" pitchFamily="18" charset="0"/>
                <a:sym typeface="Consolas"/>
              </a:rPr>
              <a:t>as</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a:t>
            </a: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b =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tf.Variable</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tf.zeros</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100</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W =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tf.Variable</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tf.random_uniform</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784</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100</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1</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1</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x =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tf.placeholder</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(tf.float32, (</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1</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 </a:t>
            </a:r>
            <a:r>
              <a:rPr lang="en" sz="1200" dirty="0">
                <a:solidFill>
                  <a:srgbClr val="0000FF"/>
                </a:solidFill>
                <a:latin typeface="Times New Roman" panose="02020603050405020304" pitchFamily="18" charset="0"/>
                <a:ea typeface="Consolas"/>
                <a:cs typeface="Times New Roman" panose="02020603050405020304" pitchFamily="18" charset="0"/>
                <a:sym typeface="Consolas"/>
              </a:rPr>
              <a:t>784</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br>
              <a:rPr lang="en" sz="1200" dirty="0">
                <a:solidFill>
                  <a:srgbClr val="333333"/>
                </a:solidFill>
                <a:latin typeface="Times New Roman" panose="02020603050405020304" pitchFamily="18" charset="0"/>
                <a:ea typeface="Consolas"/>
                <a:cs typeface="Times New Roman" panose="02020603050405020304" pitchFamily="18" charset="0"/>
                <a:sym typeface="Consolas"/>
              </a:rPr>
            </a:br>
            <a:endParaRPr lang="en" sz="1200" dirty="0">
              <a:solidFill>
                <a:srgbClr val="333333"/>
              </a:solidFill>
              <a:latin typeface="Times New Roman" panose="02020603050405020304" pitchFamily="18" charset="0"/>
              <a:ea typeface="Consolas"/>
              <a:cs typeface="Times New Roman" panose="02020603050405020304" pitchFamily="18" charset="0"/>
              <a:sym typeface="Consolas"/>
            </a:endParaRPr>
          </a:p>
          <a:p>
            <a:pPr>
              <a:lnSpc>
                <a:spcPct val="110795"/>
              </a:lnSpc>
              <a:spcBef>
                <a:spcPts val="0"/>
              </a:spcBef>
              <a:spcAft>
                <a:spcPts val="0"/>
              </a:spcAft>
            </a:pP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h = </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tf.nn.relu</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a:t>
            </a:r>
            <a:r>
              <a:rPr lang="en" sz="1200" dirty="0" err="1">
                <a:solidFill>
                  <a:srgbClr val="333333"/>
                </a:solidFill>
                <a:latin typeface="Times New Roman" panose="02020603050405020304" pitchFamily="18" charset="0"/>
                <a:ea typeface="Consolas"/>
                <a:cs typeface="Times New Roman" panose="02020603050405020304" pitchFamily="18" charset="0"/>
                <a:sym typeface="Consolas"/>
              </a:rPr>
              <a:t>tf.matmul</a:t>
            </a:r>
            <a:r>
              <a:rPr lang="en" sz="1200" dirty="0">
                <a:solidFill>
                  <a:srgbClr val="333333"/>
                </a:solidFill>
                <a:latin typeface="Times New Roman" panose="02020603050405020304" pitchFamily="18" charset="0"/>
                <a:ea typeface="Consolas"/>
                <a:cs typeface="Times New Roman" panose="02020603050405020304" pitchFamily="18" charset="0"/>
                <a:sym typeface="Consolas"/>
              </a:rPr>
              <a:t>(x, W) + b)</a:t>
            </a:r>
          </a:p>
        </p:txBody>
      </p:sp>
      <p:pic>
        <p:nvPicPr>
          <p:cNvPr id="11" name="Shape 95" descr="CodeCogsEqn.png">
            <a:extLst>
              <a:ext uri="{FF2B5EF4-FFF2-40B4-BE49-F238E27FC236}">
                <a16:creationId xmlns:a16="http://schemas.microsoft.com/office/drawing/2014/main" id="{C8CAC68C-E93F-4C35-B2E5-F3842969DF48}"/>
              </a:ext>
            </a:extLst>
          </p:cNvPr>
          <p:cNvPicPr preferRelativeResize="0"/>
          <p:nvPr/>
        </p:nvPicPr>
        <p:blipFill>
          <a:blip r:embed="rId4">
            <a:alphaModFix/>
          </a:blip>
          <a:stretch>
            <a:fillRect/>
          </a:stretch>
        </p:blipFill>
        <p:spPr>
          <a:xfrm>
            <a:off x="1636603" y="2135845"/>
            <a:ext cx="2674950" cy="326125"/>
          </a:xfrm>
          <a:prstGeom prst="rect">
            <a:avLst/>
          </a:prstGeom>
          <a:noFill/>
          <a:ln>
            <a:noFill/>
          </a:ln>
        </p:spPr>
      </p:pic>
    </p:spTree>
    <p:extLst>
      <p:ext uri="{BB962C8B-B14F-4D97-AF65-F5344CB8AC3E}">
        <p14:creationId xmlns:p14="http://schemas.microsoft.com/office/powerpoint/2010/main" val="3286563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2F51-5402-4B94-8F29-AE09281EBC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74F4B7-8F89-4E73-A514-0E01CCFFB54E}"/>
              </a:ext>
            </a:extLst>
          </p:cNvPr>
          <p:cNvSpPr>
            <a:spLocks noGrp="1"/>
          </p:cNvSpPr>
          <p:nvPr>
            <p:ph idx="1"/>
          </p:nvPr>
        </p:nvSpPr>
        <p:spPr/>
        <p:txBody>
          <a:bodyPr/>
          <a:lstStyle/>
          <a:p>
            <a:r>
              <a:rPr lang="en-US" dirty="0"/>
              <a:t>So far:</a:t>
            </a:r>
          </a:p>
          <a:p>
            <a:pPr lvl="1">
              <a:spcBef>
                <a:spcPts val="0"/>
              </a:spcBef>
            </a:pPr>
            <a:r>
              <a:rPr lang="en-US" dirty="0">
                <a:solidFill>
                  <a:srgbClr val="000000"/>
                </a:solidFill>
              </a:rPr>
              <a:t>B</a:t>
            </a:r>
            <a:r>
              <a:rPr lang="en" dirty="0">
                <a:solidFill>
                  <a:srgbClr val="000000"/>
                </a:solidFill>
              </a:rPr>
              <a:t>uilt a </a:t>
            </a:r>
            <a:r>
              <a:rPr lang="en" b="1" dirty="0">
                <a:solidFill>
                  <a:srgbClr val="000000"/>
                </a:solidFill>
              </a:rPr>
              <a:t>graph</a:t>
            </a:r>
            <a:r>
              <a:rPr lang="en" dirty="0">
                <a:solidFill>
                  <a:srgbClr val="000000"/>
                </a:solidFill>
              </a:rPr>
              <a:t> using </a:t>
            </a:r>
            <a:r>
              <a:rPr lang="en" b="1" dirty="0">
                <a:solidFill>
                  <a:srgbClr val="000000"/>
                </a:solidFill>
              </a:rPr>
              <a:t>variables </a:t>
            </a:r>
            <a:r>
              <a:rPr lang="en" dirty="0">
                <a:solidFill>
                  <a:srgbClr val="000000"/>
                </a:solidFill>
              </a:rPr>
              <a:t>and </a:t>
            </a:r>
            <a:r>
              <a:rPr lang="en" b="1" dirty="0">
                <a:solidFill>
                  <a:srgbClr val="000000"/>
                </a:solidFill>
              </a:rPr>
              <a:t>placeholders</a:t>
            </a:r>
          </a:p>
          <a:p>
            <a:pPr lvl="1">
              <a:spcBef>
                <a:spcPts val="0"/>
              </a:spcBef>
            </a:pPr>
            <a:r>
              <a:rPr lang="en-US" dirty="0">
                <a:solidFill>
                  <a:srgbClr val="000000"/>
                </a:solidFill>
              </a:rPr>
              <a:t>D</a:t>
            </a:r>
            <a:r>
              <a:rPr lang="en" dirty="0">
                <a:solidFill>
                  <a:srgbClr val="000000"/>
                </a:solidFill>
              </a:rPr>
              <a:t>eploy the graph onto a </a:t>
            </a:r>
            <a:r>
              <a:rPr lang="en" b="1" dirty="0">
                <a:solidFill>
                  <a:srgbClr val="000000"/>
                </a:solidFill>
              </a:rPr>
              <a:t>session</a:t>
            </a:r>
            <a:r>
              <a:rPr lang="en" dirty="0">
                <a:solidFill>
                  <a:srgbClr val="000000"/>
                </a:solidFill>
              </a:rPr>
              <a:t>, </a:t>
            </a:r>
            <a:r>
              <a:rPr lang="en-US" dirty="0">
                <a:solidFill>
                  <a:srgbClr val="000000"/>
                </a:solidFill>
              </a:rPr>
              <a:t>i.e.,</a:t>
            </a:r>
            <a:r>
              <a:rPr lang="en" dirty="0">
                <a:solidFill>
                  <a:srgbClr val="000000"/>
                </a:solidFill>
              </a:rPr>
              <a:t> </a:t>
            </a:r>
            <a:r>
              <a:rPr lang="en" b="1" dirty="0">
                <a:solidFill>
                  <a:srgbClr val="000000"/>
                </a:solidFill>
              </a:rPr>
              <a:t>execution environment</a:t>
            </a:r>
          </a:p>
          <a:p>
            <a:endParaRPr lang="en-US" dirty="0"/>
          </a:p>
          <a:p>
            <a:r>
              <a:rPr lang="en-US" dirty="0"/>
              <a:t>Next: train model</a:t>
            </a:r>
          </a:p>
          <a:p>
            <a:pPr lvl="1"/>
            <a:r>
              <a:rPr lang="en-US" dirty="0"/>
              <a:t>Define loss function</a:t>
            </a:r>
          </a:p>
          <a:p>
            <a:pPr lvl="1"/>
            <a:r>
              <a:rPr lang="en-US" dirty="0"/>
              <a:t>Compute gradients</a:t>
            </a:r>
          </a:p>
        </p:txBody>
      </p:sp>
    </p:spTree>
    <p:extLst>
      <p:ext uri="{BB962C8B-B14F-4D97-AF65-F5344CB8AC3E}">
        <p14:creationId xmlns:p14="http://schemas.microsoft.com/office/powerpoint/2010/main" val="4237817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94C9-92CB-486A-8459-74B39F30E7CC}"/>
              </a:ext>
            </a:extLst>
          </p:cNvPr>
          <p:cNvSpPr>
            <a:spLocks noGrp="1"/>
          </p:cNvSpPr>
          <p:nvPr>
            <p:ph type="title"/>
          </p:nvPr>
        </p:nvSpPr>
        <p:spPr/>
        <p:txBody>
          <a:bodyPr/>
          <a:lstStyle/>
          <a:p>
            <a:r>
              <a:rPr lang="en-US" dirty="0"/>
              <a:t>Defining loss</a:t>
            </a:r>
          </a:p>
        </p:txBody>
      </p:sp>
      <p:sp>
        <p:nvSpPr>
          <p:cNvPr id="3" name="Content Placeholder 2">
            <a:extLst>
              <a:ext uri="{FF2B5EF4-FFF2-40B4-BE49-F238E27FC236}">
                <a16:creationId xmlns:a16="http://schemas.microsoft.com/office/drawing/2014/main" id="{AA298869-0909-468A-A79B-75B8B598145E}"/>
              </a:ext>
            </a:extLst>
          </p:cNvPr>
          <p:cNvSpPr>
            <a:spLocks noGrp="1"/>
          </p:cNvSpPr>
          <p:nvPr>
            <p:ph idx="1"/>
          </p:nvPr>
        </p:nvSpPr>
        <p:spPr>
          <a:xfrm>
            <a:off x="1176865" y="1386815"/>
            <a:ext cx="6742073" cy="1831170"/>
          </a:xfrm>
        </p:spPr>
        <p:txBody>
          <a:bodyPr/>
          <a:lstStyle/>
          <a:p>
            <a:pPr lvl="0">
              <a:lnSpc>
                <a:spcPct val="115000"/>
              </a:lnSpc>
              <a:spcBef>
                <a:spcPts val="0"/>
              </a:spcBef>
              <a:spcAft>
                <a:spcPts val="1600"/>
              </a:spcAft>
            </a:pPr>
            <a:r>
              <a:rPr lang="en" dirty="0">
                <a:solidFill>
                  <a:srgbClr val="000000"/>
                </a:solidFill>
              </a:rPr>
              <a:t>Use </a:t>
            </a:r>
            <a:r>
              <a:rPr lang="en" b="1" dirty="0">
                <a:solidFill>
                  <a:srgbClr val="000000"/>
                </a:solidFill>
              </a:rPr>
              <a:t>placeholder</a:t>
            </a:r>
            <a:r>
              <a:rPr lang="en" dirty="0">
                <a:solidFill>
                  <a:srgbClr val="000000"/>
                </a:solidFill>
              </a:rPr>
              <a:t> for </a:t>
            </a:r>
            <a:r>
              <a:rPr lang="en" b="1" dirty="0">
                <a:solidFill>
                  <a:srgbClr val="000000"/>
                </a:solidFill>
              </a:rPr>
              <a:t>labels</a:t>
            </a:r>
          </a:p>
          <a:p>
            <a:pPr lvl="0">
              <a:lnSpc>
                <a:spcPct val="115000"/>
              </a:lnSpc>
              <a:spcBef>
                <a:spcPts val="0"/>
              </a:spcBef>
              <a:spcAft>
                <a:spcPts val="1600"/>
              </a:spcAft>
            </a:pPr>
            <a:r>
              <a:rPr lang="en" dirty="0">
                <a:solidFill>
                  <a:srgbClr val="000000"/>
                </a:solidFill>
              </a:rPr>
              <a:t>Build loss node using labels and </a:t>
            </a:r>
            <a:r>
              <a:rPr lang="en" b="1" dirty="0">
                <a:solidFill>
                  <a:srgbClr val="000000"/>
                </a:solidFill>
              </a:rPr>
              <a:t>prediction</a:t>
            </a:r>
          </a:p>
          <a:p>
            <a:endParaRPr lang="en-US" dirty="0"/>
          </a:p>
        </p:txBody>
      </p:sp>
      <p:sp>
        <p:nvSpPr>
          <p:cNvPr id="4" name="Shape 171">
            <a:extLst>
              <a:ext uri="{FF2B5EF4-FFF2-40B4-BE49-F238E27FC236}">
                <a16:creationId xmlns:a16="http://schemas.microsoft.com/office/drawing/2014/main" id="{383D1093-37DB-4FC8-BE93-41D68BEE4DB5}"/>
              </a:ext>
            </a:extLst>
          </p:cNvPr>
          <p:cNvSpPr txBox="1"/>
          <p:nvPr/>
        </p:nvSpPr>
        <p:spPr>
          <a:xfrm>
            <a:off x="1481062" y="2845588"/>
            <a:ext cx="6437876" cy="1427473"/>
          </a:xfrm>
          <a:prstGeom prst="rect">
            <a:avLst/>
          </a:prstGeom>
          <a:noFill/>
          <a:ln>
            <a:noFill/>
          </a:ln>
        </p:spPr>
        <p:txBody>
          <a:bodyPr lIns="91425" tIns="91425" rIns="91425" bIns="91425" anchor="t" anchorCtr="0">
            <a:noAutofit/>
          </a:bodyPr>
          <a:lstStyle/>
          <a:p>
            <a:pPr lvl="0" rtl="0">
              <a:lnSpc>
                <a:spcPct val="110795"/>
              </a:lnSpc>
              <a:spcBef>
                <a:spcPts val="0"/>
              </a:spcBef>
              <a:buNone/>
            </a:pPr>
            <a:r>
              <a:rPr lang="en" dirty="0">
                <a:solidFill>
                  <a:srgbClr val="333333"/>
                </a:solidFill>
                <a:latin typeface="Times New Roman" panose="02020603050405020304" pitchFamily="18" charset="0"/>
                <a:ea typeface="Consolas"/>
                <a:cs typeface="Times New Roman" panose="02020603050405020304" pitchFamily="18" charset="0"/>
                <a:sym typeface="Consolas"/>
              </a:rPr>
              <a:t>prediction = </a:t>
            </a:r>
            <a:r>
              <a:rPr lang="en" dirty="0" err="1">
                <a:solidFill>
                  <a:srgbClr val="333333"/>
                </a:solidFill>
                <a:latin typeface="Times New Roman" panose="02020603050405020304" pitchFamily="18" charset="0"/>
                <a:ea typeface="Consolas"/>
                <a:cs typeface="Times New Roman" panose="02020603050405020304" pitchFamily="18" charset="0"/>
                <a:sym typeface="Consolas"/>
              </a:rPr>
              <a:t>tf.nn.softmax</a:t>
            </a:r>
            <a:r>
              <a:rPr lang="en" dirty="0">
                <a:solidFill>
                  <a:srgbClr val="333333"/>
                </a:solidFill>
                <a:latin typeface="Times New Roman" panose="02020603050405020304" pitchFamily="18" charset="0"/>
                <a:ea typeface="Consolas"/>
                <a:cs typeface="Times New Roman" panose="02020603050405020304" pitchFamily="18" charset="0"/>
                <a:sym typeface="Consolas"/>
              </a:rPr>
              <a:t>(...)  #Output of neural network</a:t>
            </a:r>
          </a:p>
          <a:p>
            <a:pPr lvl="0" rtl="0">
              <a:lnSpc>
                <a:spcPct val="110795"/>
              </a:lnSpc>
              <a:spcBef>
                <a:spcPts val="0"/>
              </a:spcBef>
              <a:buNone/>
            </a:pPr>
            <a:r>
              <a:rPr lang="en" dirty="0">
                <a:solidFill>
                  <a:srgbClr val="333333"/>
                </a:solidFill>
                <a:latin typeface="Times New Roman" panose="02020603050405020304" pitchFamily="18" charset="0"/>
                <a:ea typeface="Consolas"/>
                <a:cs typeface="Times New Roman" panose="02020603050405020304" pitchFamily="18" charset="0"/>
                <a:sym typeface="Consolas"/>
              </a:rPr>
              <a:t>label = </a:t>
            </a:r>
            <a:r>
              <a:rPr lang="en" dirty="0" err="1">
                <a:solidFill>
                  <a:srgbClr val="37474F"/>
                </a:solidFill>
                <a:highlight>
                  <a:srgbClr val="F7F7F7"/>
                </a:highlight>
                <a:latin typeface="Times New Roman" panose="02020603050405020304" pitchFamily="18" charset="0"/>
                <a:ea typeface="Consolas"/>
                <a:cs typeface="Times New Roman" panose="02020603050405020304" pitchFamily="18" charset="0"/>
                <a:sym typeface="Consolas"/>
              </a:rPr>
              <a:t>tf.placeholder</a:t>
            </a:r>
            <a:r>
              <a:rPr lang="en" dirty="0">
                <a:solidFill>
                  <a:srgbClr val="37474F"/>
                </a:solidFill>
                <a:highlight>
                  <a:srgbClr val="F7F7F7"/>
                </a:highlight>
                <a:latin typeface="Times New Roman" panose="02020603050405020304" pitchFamily="18" charset="0"/>
                <a:ea typeface="Consolas"/>
                <a:cs typeface="Times New Roman" panose="02020603050405020304" pitchFamily="18" charset="0"/>
                <a:sym typeface="Consolas"/>
              </a:rPr>
              <a:t>(tf.float32, [</a:t>
            </a:r>
            <a:r>
              <a:rPr lang="en" dirty="0">
                <a:solidFill>
                  <a:srgbClr val="3B78E7"/>
                </a:solidFill>
                <a:highlight>
                  <a:srgbClr val="F7F7F7"/>
                </a:highlight>
                <a:latin typeface="Times New Roman" panose="02020603050405020304" pitchFamily="18" charset="0"/>
                <a:ea typeface="Consolas"/>
                <a:cs typeface="Times New Roman" panose="02020603050405020304" pitchFamily="18" charset="0"/>
                <a:sym typeface="Consolas"/>
              </a:rPr>
              <a:t>100</a:t>
            </a:r>
            <a:r>
              <a:rPr lang="en" dirty="0">
                <a:solidFill>
                  <a:srgbClr val="37474F"/>
                </a:solidFill>
                <a:highlight>
                  <a:srgbClr val="F7F7F7"/>
                </a:highlight>
                <a:latin typeface="Times New Roman" panose="02020603050405020304" pitchFamily="18" charset="0"/>
                <a:ea typeface="Consolas"/>
                <a:cs typeface="Times New Roman" panose="02020603050405020304" pitchFamily="18" charset="0"/>
                <a:sym typeface="Consolas"/>
              </a:rPr>
              <a:t>, </a:t>
            </a:r>
            <a:r>
              <a:rPr lang="en" dirty="0">
                <a:solidFill>
                  <a:srgbClr val="C53929"/>
                </a:solidFill>
                <a:highlight>
                  <a:srgbClr val="F7F7F7"/>
                </a:highlight>
                <a:latin typeface="Times New Roman" panose="02020603050405020304" pitchFamily="18" charset="0"/>
                <a:ea typeface="Consolas"/>
                <a:cs typeface="Times New Roman" panose="02020603050405020304" pitchFamily="18" charset="0"/>
                <a:sym typeface="Consolas"/>
              </a:rPr>
              <a:t>10</a:t>
            </a:r>
            <a:r>
              <a:rPr lang="en" dirty="0">
                <a:solidFill>
                  <a:srgbClr val="37474F"/>
                </a:solidFill>
                <a:highlight>
                  <a:srgbClr val="F7F7F7"/>
                </a:highlight>
                <a:latin typeface="Times New Roman" panose="02020603050405020304" pitchFamily="18" charset="0"/>
                <a:ea typeface="Consolas"/>
                <a:cs typeface="Times New Roman" panose="02020603050405020304" pitchFamily="18" charset="0"/>
                <a:sym typeface="Consolas"/>
              </a:rPr>
              <a:t>])</a:t>
            </a:r>
          </a:p>
          <a:p>
            <a:pPr marL="0" lvl="0" indent="0" rtl="0">
              <a:lnSpc>
                <a:spcPct val="110795"/>
              </a:lnSpc>
              <a:spcBef>
                <a:spcPts val="0"/>
              </a:spcBef>
              <a:buNone/>
            </a:pPr>
            <a:endParaRPr dirty="0">
              <a:solidFill>
                <a:srgbClr val="333333"/>
              </a:solidFill>
              <a:latin typeface="Times New Roman" panose="02020603050405020304" pitchFamily="18" charset="0"/>
              <a:ea typeface="Consolas"/>
              <a:cs typeface="Times New Roman" panose="02020603050405020304" pitchFamily="18" charset="0"/>
              <a:sym typeface="Consolas"/>
            </a:endParaRPr>
          </a:p>
          <a:p>
            <a:pPr marL="0" lvl="0" indent="0" rtl="0">
              <a:lnSpc>
                <a:spcPct val="110795"/>
              </a:lnSpc>
              <a:spcBef>
                <a:spcPts val="0"/>
              </a:spcBef>
              <a:buNone/>
            </a:pPr>
            <a:r>
              <a:rPr lang="en" dirty="0">
                <a:solidFill>
                  <a:srgbClr val="333333"/>
                </a:solidFill>
                <a:latin typeface="Times New Roman" panose="02020603050405020304" pitchFamily="18" charset="0"/>
                <a:ea typeface="Consolas"/>
                <a:cs typeface="Times New Roman" panose="02020603050405020304" pitchFamily="18" charset="0"/>
                <a:sym typeface="Consolas"/>
              </a:rPr>
              <a:t>cross_entropy = -tf.reduce_sum(label * tf.log(prediction), axis=1)</a:t>
            </a:r>
          </a:p>
          <a:p>
            <a:pPr lvl="0" rtl="0">
              <a:lnSpc>
                <a:spcPct val="110795"/>
              </a:lnSpc>
              <a:spcBef>
                <a:spcPts val="0"/>
              </a:spcBef>
              <a:buNone/>
            </a:pPr>
            <a:endParaRPr dirty="0">
              <a:solidFill>
                <a:srgbClr val="333333"/>
              </a:solidFill>
              <a:latin typeface="Times New Roman" panose="02020603050405020304" pitchFamily="18" charset="0"/>
              <a:ea typeface="Consolas"/>
              <a:cs typeface="Times New Roman" panose="02020603050405020304" pitchFamily="18" charset="0"/>
              <a:sym typeface="Consolas"/>
            </a:endParaRPr>
          </a:p>
          <a:p>
            <a:pPr lvl="0" rtl="0">
              <a:spcBef>
                <a:spcPts val="0"/>
              </a:spcBef>
              <a:buNone/>
            </a:pPr>
            <a:endParaRPr dirty="0">
              <a:solidFill>
                <a:srgbClr val="37474F"/>
              </a:solidFill>
              <a:highlight>
                <a:srgbClr val="F7F7F7"/>
              </a:highlight>
              <a:latin typeface="Times New Roman" panose="02020603050405020304" pitchFamily="18" charset="0"/>
              <a:ea typeface="Verdana"/>
              <a:cs typeface="Times New Roman" panose="02020603050405020304" pitchFamily="18" charset="0"/>
              <a:sym typeface="Verdana"/>
            </a:endParaRPr>
          </a:p>
          <a:p>
            <a:pPr lvl="0" rtl="0">
              <a:lnSpc>
                <a:spcPct val="110795"/>
              </a:lnSpc>
              <a:spcBef>
                <a:spcPts val="0"/>
              </a:spcBef>
              <a:buNone/>
            </a:pPr>
            <a:endParaRPr dirty="0">
              <a:solidFill>
                <a:srgbClr val="333333"/>
              </a:solidFill>
              <a:latin typeface="Times New Roman" panose="02020603050405020304" pitchFamily="18" charset="0"/>
              <a:ea typeface="Consolas"/>
              <a:cs typeface="Times New Roman" panose="02020603050405020304" pitchFamily="18" charset="0"/>
              <a:sym typeface="Consolas"/>
            </a:endParaRPr>
          </a:p>
        </p:txBody>
      </p:sp>
    </p:spTree>
    <p:extLst>
      <p:ext uri="{BB962C8B-B14F-4D97-AF65-F5344CB8AC3E}">
        <p14:creationId xmlns:p14="http://schemas.microsoft.com/office/powerpoint/2010/main" val="4174976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5F72-9264-4AE0-B81B-6BEBD0DD3FBF}"/>
              </a:ext>
            </a:extLst>
          </p:cNvPr>
          <p:cNvSpPr>
            <a:spLocks noGrp="1"/>
          </p:cNvSpPr>
          <p:nvPr>
            <p:ph type="title"/>
          </p:nvPr>
        </p:nvSpPr>
        <p:spPr/>
        <p:txBody>
          <a:bodyPr/>
          <a:lstStyle/>
          <a:p>
            <a:r>
              <a:rPr lang="en-US" dirty="0"/>
              <a:t>Gradient computation: Backpropagation</a:t>
            </a:r>
          </a:p>
        </p:txBody>
      </p:sp>
      <p:sp>
        <p:nvSpPr>
          <p:cNvPr id="3" name="Content Placeholder 2">
            <a:extLst>
              <a:ext uri="{FF2B5EF4-FFF2-40B4-BE49-F238E27FC236}">
                <a16:creationId xmlns:a16="http://schemas.microsoft.com/office/drawing/2014/main" id="{92CBD8DF-CECC-4BEF-AA44-7FFFD5983226}"/>
              </a:ext>
            </a:extLst>
          </p:cNvPr>
          <p:cNvSpPr>
            <a:spLocks noGrp="1"/>
          </p:cNvSpPr>
          <p:nvPr>
            <p:ph idx="1"/>
          </p:nvPr>
        </p:nvSpPr>
        <p:spPr>
          <a:xfrm>
            <a:off x="1176865" y="1386815"/>
            <a:ext cx="6798736" cy="3466539"/>
          </a:xfrm>
        </p:spPr>
        <p:txBody>
          <a:bodyPr/>
          <a:lstStyle/>
          <a:p>
            <a:pPr marL="0" indent="0">
              <a:buNone/>
            </a:pPr>
            <a:r>
              <a:rPr lang="en" sz="1200" dirty="0">
                <a:solidFill>
                  <a:srgbClr val="333333"/>
                </a:solidFill>
                <a:latin typeface="Consolas"/>
                <a:ea typeface="Consolas"/>
                <a:cs typeface="Consolas"/>
                <a:sym typeface="Consolas"/>
              </a:rPr>
              <a:t>train_step = tf.train.GradientDescentOptimizer(0.5).minimize(cross_entropy)</a:t>
            </a:r>
          </a:p>
          <a:p>
            <a:pPr>
              <a:buFont typeface="Arial" panose="020B0604020202020204" pitchFamily="34" charset="0"/>
              <a:buChar char="•"/>
            </a:pPr>
            <a:r>
              <a:rPr lang="en" sz="1800" dirty="0">
                <a:ea typeface="Consolas"/>
                <a:sym typeface="Consolas"/>
              </a:rPr>
              <a:t>tf.train.GradientDescentOptimizer</a:t>
            </a:r>
            <a:r>
              <a:rPr lang="en" sz="1800" dirty="0"/>
              <a:t> is an </a:t>
            </a:r>
            <a:r>
              <a:rPr lang="en" sz="1800" b="1" dirty="0"/>
              <a:t>Optimizer</a:t>
            </a:r>
            <a:r>
              <a:rPr lang="en" sz="1800" dirty="0"/>
              <a:t> object</a:t>
            </a:r>
          </a:p>
          <a:p>
            <a:pPr>
              <a:buFont typeface="Arial" panose="020B0604020202020204" pitchFamily="34" charset="0"/>
              <a:buChar char="•"/>
            </a:pPr>
            <a:r>
              <a:rPr lang="en" sz="1800" dirty="0">
                <a:ea typeface="Consolas"/>
                <a:sym typeface="Consolas"/>
              </a:rPr>
              <a:t>tf.train.GradientDescentOptimizer(lr).minimize(cross_entropy) </a:t>
            </a:r>
            <a:r>
              <a:rPr lang="en" sz="1800" dirty="0"/>
              <a:t>adds optimization </a:t>
            </a:r>
            <a:r>
              <a:rPr lang="en" sz="1800" b="1" dirty="0"/>
              <a:t>operation</a:t>
            </a:r>
            <a:r>
              <a:rPr lang="en" sz="1800" dirty="0"/>
              <a:t> to computation graph</a:t>
            </a:r>
          </a:p>
          <a:p>
            <a:pPr>
              <a:buFont typeface="Arial" panose="020B0604020202020204" pitchFamily="34" charset="0"/>
              <a:buChar char="•"/>
            </a:pPr>
            <a:endParaRPr lang="en" sz="1800" dirty="0"/>
          </a:p>
          <a:p>
            <a:pPr>
              <a:spcBef>
                <a:spcPts val="0"/>
              </a:spcBef>
            </a:pPr>
            <a:r>
              <a:rPr lang="en-US" dirty="0">
                <a:solidFill>
                  <a:srgbClr val="000000"/>
                </a:solidFill>
              </a:rPr>
              <a:t>TensorFlow graph </a:t>
            </a:r>
            <a:r>
              <a:rPr lang="en-US" b="1" dirty="0">
                <a:solidFill>
                  <a:srgbClr val="000000"/>
                </a:solidFill>
              </a:rPr>
              <a:t>nodes</a:t>
            </a:r>
            <a:r>
              <a:rPr lang="en-US" dirty="0">
                <a:solidFill>
                  <a:srgbClr val="000000"/>
                </a:solidFill>
              </a:rPr>
              <a:t> have </a:t>
            </a:r>
            <a:r>
              <a:rPr lang="en-US" b="1" dirty="0">
                <a:solidFill>
                  <a:srgbClr val="000000"/>
                </a:solidFill>
              </a:rPr>
              <a:t>attached gradient operations </a:t>
            </a:r>
            <a:r>
              <a:rPr lang="en-US" dirty="0">
                <a:solidFill>
                  <a:srgbClr val="000000"/>
                </a:solidFill>
              </a:rPr>
              <a:t>Gradient with respect to </a:t>
            </a:r>
            <a:r>
              <a:rPr lang="en-US" b="1" dirty="0">
                <a:solidFill>
                  <a:srgbClr val="000000"/>
                </a:solidFill>
              </a:rPr>
              <a:t>parameters</a:t>
            </a:r>
            <a:r>
              <a:rPr lang="en-US" dirty="0">
                <a:solidFill>
                  <a:srgbClr val="000000"/>
                </a:solidFill>
              </a:rPr>
              <a:t> computed with </a:t>
            </a:r>
            <a:r>
              <a:rPr lang="en-US" b="1" dirty="0">
                <a:solidFill>
                  <a:srgbClr val="000000"/>
                </a:solidFill>
              </a:rPr>
              <a:t>backpropagation </a:t>
            </a:r>
            <a:r>
              <a:rPr lang="mr-IN" b="1" dirty="0">
                <a:solidFill>
                  <a:srgbClr val="000000"/>
                </a:solidFill>
              </a:rPr>
              <a:t>…</a:t>
            </a:r>
            <a:r>
              <a:rPr lang="en-US" b="1" dirty="0">
                <a:solidFill>
                  <a:srgbClr val="000000"/>
                </a:solidFill>
              </a:rPr>
              <a:t> automatically</a:t>
            </a:r>
          </a:p>
          <a:p>
            <a:pPr>
              <a:buFont typeface="Arial" panose="020B0604020202020204" pitchFamily="34" charset="0"/>
              <a:buChar char="•"/>
            </a:pPr>
            <a:endParaRPr lang="en" sz="1800" dirty="0"/>
          </a:p>
          <a:p>
            <a:pPr marL="0" indent="0">
              <a:buNone/>
            </a:pPr>
            <a:endParaRPr lang="en-US" dirty="0"/>
          </a:p>
        </p:txBody>
      </p:sp>
    </p:spTree>
    <p:extLst>
      <p:ext uri="{BB962C8B-B14F-4D97-AF65-F5344CB8AC3E}">
        <p14:creationId xmlns:p14="http://schemas.microsoft.com/office/powerpoint/2010/main" val="360639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D1F7-5591-45BF-981C-237021ACAF1B}"/>
              </a:ext>
            </a:extLst>
          </p:cNvPr>
          <p:cNvSpPr>
            <a:spLocks noGrp="1"/>
          </p:cNvSpPr>
          <p:nvPr>
            <p:ph type="title"/>
          </p:nvPr>
        </p:nvSpPr>
        <p:spPr/>
        <p:txBody>
          <a:bodyPr/>
          <a:lstStyle/>
          <a:p>
            <a:r>
              <a:rPr lang="en-US" dirty="0"/>
              <a:t>Classification of handwritten digits</a:t>
            </a:r>
          </a:p>
        </p:txBody>
      </p:sp>
      <p:sp>
        <p:nvSpPr>
          <p:cNvPr id="3" name="Content Placeholder 2">
            <a:extLst>
              <a:ext uri="{FF2B5EF4-FFF2-40B4-BE49-F238E27FC236}">
                <a16:creationId xmlns:a16="http://schemas.microsoft.com/office/drawing/2014/main" id="{C21C8C07-1A29-4953-B865-64377D68B949}"/>
              </a:ext>
            </a:extLst>
          </p:cNvPr>
          <p:cNvSpPr>
            <a:spLocks noGrp="1"/>
          </p:cNvSpPr>
          <p:nvPr>
            <p:ph idx="1"/>
          </p:nvPr>
        </p:nvSpPr>
        <p:spPr>
          <a:xfrm>
            <a:off x="1176865" y="1386815"/>
            <a:ext cx="6958950" cy="729200"/>
          </a:xfrm>
        </p:spPr>
        <p:txBody>
          <a:bodyPr>
            <a:normAutofit fontScale="55000" lnSpcReduction="20000"/>
          </a:bodyPr>
          <a:lstStyle/>
          <a:p>
            <a:r>
              <a:rPr lang="en-US" dirty="0"/>
              <a:t>Lec1_ex5.py</a:t>
            </a:r>
          </a:p>
          <a:p>
            <a:r>
              <a:rPr lang="en-US" dirty="0">
                <a:hlinkClick r:id="rId2"/>
              </a:rPr>
              <a:t>https://github.com/easy-tensorflow/easy-tensorflow/blob/master/3_Neural_Network/Tutorials/1_Neural_Network.ipynb</a:t>
            </a:r>
            <a:endParaRPr lang="en-US" dirty="0"/>
          </a:p>
        </p:txBody>
      </p:sp>
      <p:pic>
        <p:nvPicPr>
          <p:cNvPr id="8194" name="Picture 2" descr="https://github.com/easy-tensorflow/easy-tensorflow/raw/7eb095ad697ce1eaa414b174a8e1311b48ff91f5/3_Neural_Network/Tutorials/files/nn.png">
            <a:extLst>
              <a:ext uri="{FF2B5EF4-FFF2-40B4-BE49-F238E27FC236}">
                <a16:creationId xmlns:a16="http://schemas.microsoft.com/office/drawing/2014/main" id="{0F455212-8BC8-409D-A3FC-30B355766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09" y="2484637"/>
            <a:ext cx="7549662" cy="188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5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FD7D-C1E5-4499-932E-FA0A412F56A1}"/>
              </a:ext>
            </a:extLst>
          </p:cNvPr>
          <p:cNvSpPr>
            <a:spLocks noGrp="1"/>
          </p:cNvSpPr>
          <p:nvPr>
            <p:ph type="title"/>
          </p:nvPr>
        </p:nvSpPr>
        <p:spPr/>
        <p:txBody>
          <a:bodyPr/>
          <a:lstStyle/>
          <a:p>
            <a:r>
              <a:rPr lang="en-US" dirty="0"/>
              <a:t>Language</a:t>
            </a:r>
          </a:p>
        </p:txBody>
      </p:sp>
      <p:sp>
        <p:nvSpPr>
          <p:cNvPr id="3" name="Content Placeholder 2">
            <a:extLst>
              <a:ext uri="{FF2B5EF4-FFF2-40B4-BE49-F238E27FC236}">
                <a16:creationId xmlns:a16="http://schemas.microsoft.com/office/drawing/2014/main" id="{494DF694-B122-473B-B117-21CCA9565CF3}"/>
              </a:ext>
            </a:extLst>
          </p:cNvPr>
          <p:cNvSpPr>
            <a:spLocks noGrp="1"/>
          </p:cNvSpPr>
          <p:nvPr>
            <p:ph idx="1"/>
          </p:nvPr>
        </p:nvSpPr>
        <p:spPr>
          <a:xfrm>
            <a:off x="791309" y="1386815"/>
            <a:ext cx="6711460" cy="4621262"/>
          </a:xfrm>
        </p:spPr>
        <p:txBody>
          <a:bodyPr>
            <a:normAutofit/>
          </a:bodyPr>
          <a:lstStyle/>
          <a:p>
            <a:r>
              <a:rPr lang="en-US" dirty="0"/>
              <a:t>Python was designed to be a highly readable</a:t>
            </a:r>
            <a:br>
              <a:rPr lang="en-US" dirty="0"/>
            </a:br>
            <a:r>
              <a:rPr lang="en-US" dirty="0"/>
              <a:t>language.</a:t>
            </a:r>
          </a:p>
          <a:p>
            <a:r>
              <a:rPr lang="en-US" dirty="0"/>
              <a:t>Python uses whitespace to delimit program blocks.</a:t>
            </a:r>
          </a:p>
          <a:p>
            <a:r>
              <a:rPr lang="en-US" dirty="0"/>
              <a:t>All used modules are imported using an import</a:t>
            </a:r>
            <a:br>
              <a:rPr lang="en-US" dirty="0"/>
            </a:br>
            <a:r>
              <a:rPr lang="en-US" dirty="0"/>
              <a:t>declaration.</a:t>
            </a:r>
            <a:br>
              <a:rPr lang="en-US" dirty="0"/>
            </a:br>
            <a:r>
              <a:rPr lang="en-US" dirty="0"/>
              <a:t>The members of a module are referred using the</a:t>
            </a:r>
            <a:br>
              <a:rPr lang="en-US" dirty="0"/>
            </a:br>
            <a:r>
              <a:rPr lang="en-US" dirty="0"/>
              <a:t>dot: </a:t>
            </a:r>
            <a:r>
              <a:rPr lang="en-US" dirty="0" err="1"/>
              <a:t>np.cos</a:t>
            </a:r>
            <a:r>
              <a:rPr lang="en-US" dirty="0"/>
              <a:t>([1,2,3])</a:t>
            </a:r>
          </a:p>
          <a:p>
            <a:r>
              <a:rPr lang="en-US" dirty="0"/>
              <a:t>Interpreted language. Also interactive with </a:t>
            </a:r>
            <a:r>
              <a:rPr lang="en-US" dirty="0" err="1"/>
              <a:t>IPython</a:t>
            </a:r>
            <a:br>
              <a:rPr lang="en-US" dirty="0"/>
            </a:br>
            <a:r>
              <a:rPr lang="en-US" dirty="0"/>
              <a:t>extensions. </a:t>
            </a:r>
          </a:p>
        </p:txBody>
      </p:sp>
    </p:spTree>
    <p:extLst>
      <p:ext uri="{BB962C8B-B14F-4D97-AF65-F5344CB8AC3E}">
        <p14:creationId xmlns:p14="http://schemas.microsoft.com/office/powerpoint/2010/main" val="145318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FD7D-C1E5-4499-932E-FA0A412F56A1}"/>
              </a:ext>
            </a:extLst>
          </p:cNvPr>
          <p:cNvSpPr>
            <a:spLocks noGrp="1"/>
          </p:cNvSpPr>
          <p:nvPr>
            <p:ph type="title"/>
          </p:nvPr>
        </p:nvSpPr>
        <p:spPr/>
        <p:txBody>
          <a:bodyPr/>
          <a:lstStyle/>
          <a:p>
            <a:r>
              <a:rPr lang="en-US" dirty="0"/>
              <a:t>Editors</a:t>
            </a:r>
          </a:p>
        </p:txBody>
      </p:sp>
      <p:sp>
        <p:nvSpPr>
          <p:cNvPr id="3" name="Content Placeholder 2">
            <a:extLst>
              <a:ext uri="{FF2B5EF4-FFF2-40B4-BE49-F238E27FC236}">
                <a16:creationId xmlns:a16="http://schemas.microsoft.com/office/drawing/2014/main" id="{494DF694-B122-473B-B117-21CCA9565CF3}"/>
              </a:ext>
            </a:extLst>
          </p:cNvPr>
          <p:cNvSpPr>
            <a:spLocks noGrp="1"/>
          </p:cNvSpPr>
          <p:nvPr>
            <p:ph idx="1"/>
          </p:nvPr>
        </p:nvSpPr>
        <p:spPr>
          <a:xfrm>
            <a:off x="791308" y="1386815"/>
            <a:ext cx="7661029" cy="4474723"/>
          </a:xfrm>
        </p:spPr>
        <p:txBody>
          <a:bodyPr>
            <a:normAutofit lnSpcReduction="10000"/>
          </a:bodyPr>
          <a:lstStyle/>
          <a:p>
            <a:r>
              <a:rPr lang="en-US" dirty="0"/>
              <a:t>We can use the </a:t>
            </a:r>
            <a:r>
              <a:rPr lang="en-US" i="1" dirty="0"/>
              <a:t>Spyder </a:t>
            </a:r>
            <a:r>
              <a:rPr lang="en-US" dirty="0"/>
              <a:t>editor, V</a:t>
            </a:r>
            <a:r>
              <a:rPr lang="en-US" i="1" dirty="0"/>
              <a:t>isual Studio Code</a:t>
            </a:r>
            <a:r>
              <a:rPr lang="en-US" dirty="0"/>
              <a:t>, </a:t>
            </a:r>
            <a:r>
              <a:rPr lang="en-US" i="1" dirty="0"/>
              <a:t>PyCharm</a:t>
            </a:r>
            <a:r>
              <a:rPr lang="en-US" dirty="0"/>
              <a:t>.</a:t>
            </a:r>
          </a:p>
          <a:p>
            <a:r>
              <a:rPr lang="en-US" dirty="0"/>
              <a:t>The window contains panes: editor and console.</a:t>
            </a:r>
          </a:p>
          <a:p>
            <a:r>
              <a:rPr lang="en-US" dirty="0"/>
              <a:t>F5 : Run code; F9 : Run selected region.</a:t>
            </a:r>
          </a:p>
          <a:p>
            <a:r>
              <a:rPr lang="en-US" dirty="0"/>
              <a:t>Alternatively, you can use whatever editor you like, and run everything on the</a:t>
            </a:r>
          </a:p>
          <a:p>
            <a:r>
              <a:rPr lang="en-US" dirty="0"/>
              <a:t>Python code can be executed either from a script file (*.</a:t>
            </a:r>
            <a:r>
              <a:rPr lang="en-US" dirty="0" err="1"/>
              <a:t>py</a:t>
            </a:r>
            <a:r>
              <a:rPr lang="en-US" dirty="0"/>
              <a:t>) or in the interactive mode (just like </a:t>
            </a:r>
            <a:r>
              <a:rPr lang="en-US" dirty="0" err="1"/>
              <a:t>Matlab</a:t>
            </a:r>
            <a:r>
              <a:rPr lang="en-US" dirty="0"/>
              <a:t>).</a:t>
            </a:r>
          </a:p>
          <a:p>
            <a:r>
              <a:rPr lang="en-US" dirty="0"/>
              <a:t>For the interactive mode; just execute </a:t>
            </a:r>
            <a:r>
              <a:rPr lang="en-US" i="1" dirty="0"/>
              <a:t>python </a:t>
            </a:r>
            <a:r>
              <a:rPr lang="en-US" dirty="0"/>
              <a:t>from the command line.</a:t>
            </a:r>
          </a:p>
        </p:txBody>
      </p:sp>
    </p:spTree>
    <p:extLst>
      <p:ext uri="{BB962C8B-B14F-4D97-AF65-F5344CB8AC3E}">
        <p14:creationId xmlns:p14="http://schemas.microsoft.com/office/powerpoint/2010/main" val="102975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B08A-5D02-4468-937D-A457E1CC030F}"/>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9BFB2116-9D05-4BA0-A67A-305298F35533}"/>
              </a:ext>
            </a:extLst>
          </p:cNvPr>
          <p:cNvSpPr>
            <a:spLocks noGrp="1"/>
          </p:cNvSpPr>
          <p:nvPr>
            <p:ph idx="1"/>
          </p:nvPr>
        </p:nvSpPr>
        <p:spPr>
          <a:xfrm>
            <a:off x="1176865" y="1386815"/>
            <a:ext cx="6798736" cy="981247"/>
          </a:xfrm>
        </p:spPr>
        <p:txBody>
          <a:bodyPr/>
          <a:lstStyle/>
          <a:p>
            <a:r>
              <a:rPr lang="en-US" dirty="0"/>
              <a:t>For each command, help is there to refresh your memory</a:t>
            </a:r>
          </a:p>
        </p:txBody>
      </p:sp>
      <p:pic>
        <p:nvPicPr>
          <p:cNvPr id="4" name="Picture 3">
            <a:extLst>
              <a:ext uri="{FF2B5EF4-FFF2-40B4-BE49-F238E27FC236}">
                <a16:creationId xmlns:a16="http://schemas.microsoft.com/office/drawing/2014/main" id="{DABBE717-4049-46C2-A807-675D6558BCE2}"/>
              </a:ext>
            </a:extLst>
          </p:cNvPr>
          <p:cNvPicPr>
            <a:picLocks noChangeAspect="1"/>
          </p:cNvPicPr>
          <p:nvPr/>
        </p:nvPicPr>
        <p:blipFill>
          <a:blip r:embed="rId2"/>
          <a:stretch>
            <a:fillRect/>
          </a:stretch>
        </p:blipFill>
        <p:spPr>
          <a:xfrm>
            <a:off x="1344609" y="2685403"/>
            <a:ext cx="7010967" cy="1998375"/>
          </a:xfrm>
          <a:prstGeom prst="rect">
            <a:avLst/>
          </a:prstGeom>
        </p:spPr>
      </p:pic>
    </p:spTree>
    <p:extLst>
      <p:ext uri="{BB962C8B-B14F-4D97-AF65-F5344CB8AC3E}">
        <p14:creationId xmlns:p14="http://schemas.microsoft.com/office/powerpoint/2010/main" val="1283118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A80A-B7F6-4203-8171-4DE87320E70E}"/>
              </a:ext>
            </a:extLst>
          </p:cNvPr>
          <p:cNvSpPr>
            <a:spLocks noGrp="1"/>
          </p:cNvSpPr>
          <p:nvPr>
            <p:ph type="title"/>
          </p:nvPr>
        </p:nvSpPr>
        <p:spPr/>
        <p:txBody>
          <a:bodyPr/>
          <a:lstStyle/>
          <a:p>
            <a:r>
              <a:rPr lang="en-US" dirty="0"/>
              <a:t>Using Modules</a:t>
            </a:r>
          </a:p>
        </p:txBody>
      </p:sp>
      <p:sp>
        <p:nvSpPr>
          <p:cNvPr id="6" name="Content Placeholder 5">
            <a:extLst>
              <a:ext uri="{FF2B5EF4-FFF2-40B4-BE49-F238E27FC236}">
                <a16:creationId xmlns:a16="http://schemas.microsoft.com/office/drawing/2014/main" id="{6BD37DAD-ABDA-437C-A7D7-9D914DDD89D2}"/>
              </a:ext>
            </a:extLst>
          </p:cNvPr>
          <p:cNvSpPr>
            <a:spLocks noGrp="1"/>
          </p:cNvSpPr>
          <p:nvPr>
            <p:ph idx="1"/>
          </p:nvPr>
        </p:nvSpPr>
        <p:spPr>
          <a:xfrm>
            <a:off x="601337" y="1363367"/>
            <a:ext cx="4796042" cy="4756077"/>
          </a:xfrm>
        </p:spPr>
        <p:txBody>
          <a:bodyPr>
            <a:normAutofit fontScale="92500"/>
          </a:bodyPr>
          <a:lstStyle/>
          <a:p>
            <a:r>
              <a:rPr lang="en-US" dirty="0"/>
              <a:t>Python libraries are called </a:t>
            </a:r>
            <a:r>
              <a:rPr lang="en-US" i="1" dirty="0"/>
              <a:t>modules</a:t>
            </a:r>
            <a:r>
              <a:rPr lang="en-US" dirty="0"/>
              <a:t>.</a:t>
            </a:r>
          </a:p>
          <a:p>
            <a:r>
              <a:rPr lang="en-US" dirty="0"/>
              <a:t>Each module needs to be imported before use.</a:t>
            </a:r>
          </a:p>
          <a:p>
            <a:r>
              <a:rPr lang="en-US" dirty="0"/>
              <a:t>Three common alternatives:</a:t>
            </a:r>
          </a:p>
          <a:p>
            <a:pPr lvl="1"/>
            <a:r>
              <a:rPr lang="en-US" dirty="0"/>
              <a:t>Import the full module: </a:t>
            </a:r>
          </a:p>
          <a:p>
            <a:pPr marL="457200" lvl="1" indent="0">
              <a:buNone/>
            </a:pPr>
            <a:r>
              <a:rPr lang="en-US" dirty="0"/>
              <a:t>	</a:t>
            </a:r>
            <a:r>
              <a:rPr lang="en-US" dirty="0">
                <a:solidFill>
                  <a:srgbClr val="0033CC"/>
                </a:solidFill>
              </a:rPr>
              <a:t>import </a:t>
            </a:r>
            <a:r>
              <a:rPr lang="en-US" dirty="0" err="1">
                <a:solidFill>
                  <a:srgbClr val="0033CC"/>
                </a:solidFill>
              </a:rPr>
              <a:t>numpy</a:t>
            </a:r>
            <a:endParaRPr lang="en-US" dirty="0">
              <a:solidFill>
                <a:srgbClr val="0033CC"/>
              </a:solidFill>
            </a:endParaRPr>
          </a:p>
          <a:p>
            <a:pPr lvl="1"/>
            <a:r>
              <a:rPr lang="en-US" dirty="0"/>
              <a:t>Import selected functions from the module:</a:t>
            </a:r>
          </a:p>
          <a:p>
            <a:pPr marL="457200" lvl="1" indent="0">
              <a:buNone/>
            </a:pPr>
            <a:r>
              <a:rPr lang="en-US" dirty="0"/>
              <a:t>	</a:t>
            </a:r>
            <a:r>
              <a:rPr lang="en-US" dirty="0">
                <a:solidFill>
                  <a:srgbClr val="0033CC"/>
                </a:solidFill>
              </a:rPr>
              <a:t>from </a:t>
            </a:r>
            <a:r>
              <a:rPr lang="en-US" dirty="0" err="1">
                <a:solidFill>
                  <a:srgbClr val="0033CC"/>
                </a:solidFill>
              </a:rPr>
              <a:t>numpy</a:t>
            </a:r>
            <a:r>
              <a:rPr lang="en-US" dirty="0">
                <a:solidFill>
                  <a:srgbClr val="0033CC"/>
                </a:solidFill>
              </a:rPr>
              <a:t> import array, sin, cos</a:t>
            </a:r>
          </a:p>
          <a:p>
            <a:pPr lvl="1"/>
            <a:r>
              <a:rPr lang="en-US" dirty="0"/>
              <a:t>Import all functions from the module:</a:t>
            </a:r>
          </a:p>
          <a:p>
            <a:pPr marL="457200" lvl="1" indent="0">
              <a:buNone/>
            </a:pPr>
            <a:r>
              <a:rPr lang="en-US" dirty="0"/>
              <a:t>	</a:t>
            </a:r>
            <a:r>
              <a:rPr lang="en-US" dirty="0">
                <a:solidFill>
                  <a:srgbClr val="0033CC"/>
                </a:solidFill>
              </a:rPr>
              <a:t>from </a:t>
            </a:r>
            <a:r>
              <a:rPr lang="en-US" dirty="0" err="1">
                <a:solidFill>
                  <a:srgbClr val="0033CC"/>
                </a:solidFill>
              </a:rPr>
              <a:t>numpy</a:t>
            </a:r>
            <a:r>
              <a:rPr lang="en-US" dirty="0">
                <a:solidFill>
                  <a:srgbClr val="0033CC"/>
                </a:solidFill>
              </a:rPr>
              <a:t> import * </a:t>
            </a:r>
            <a:endParaRPr lang="en-US" dirty="0"/>
          </a:p>
        </p:txBody>
      </p:sp>
      <p:pic>
        <p:nvPicPr>
          <p:cNvPr id="8" name="Picture 7">
            <a:extLst>
              <a:ext uri="{FF2B5EF4-FFF2-40B4-BE49-F238E27FC236}">
                <a16:creationId xmlns:a16="http://schemas.microsoft.com/office/drawing/2014/main" id="{5978CFAD-C4C7-4070-A9C3-A1433F428764}"/>
              </a:ext>
            </a:extLst>
          </p:cNvPr>
          <p:cNvPicPr>
            <a:picLocks noChangeAspect="1"/>
          </p:cNvPicPr>
          <p:nvPr/>
        </p:nvPicPr>
        <p:blipFill>
          <a:blip r:embed="rId2"/>
          <a:stretch>
            <a:fillRect/>
          </a:stretch>
        </p:blipFill>
        <p:spPr>
          <a:xfrm>
            <a:off x="5204621" y="3168348"/>
            <a:ext cx="2267120" cy="899745"/>
          </a:xfrm>
          <a:prstGeom prst="rect">
            <a:avLst/>
          </a:prstGeom>
        </p:spPr>
      </p:pic>
      <p:pic>
        <p:nvPicPr>
          <p:cNvPr id="9" name="Picture 8">
            <a:extLst>
              <a:ext uri="{FF2B5EF4-FFF2-40B4-BE49-F238E27FC236}">
                <a16:creationId xmlns:a16="http://schemas.microsoft.com/office/drawing/2014/main" id="{DD87BD95-0C37-4EC0-872E-8E6CCBE44B72}"/>
              </a:ext>
            </a:extLst>
          </p:cNvPr>
          <p:cNvPicPr>
            <a:picLocks noChangeAspect="1"/>
          </p:cNvPicPr>
          <p:nvPr/>
        </p:nvPicPr>
        <p:blipFill>
          <a:blip r:embed="rId3"/>
          <a:stretch>
            <a:fillRect/>
          </a:stretch>
        </p:blipFill>
        <p:spPr>
          <a:xfrm>
            <a:off x="5204621" y="4302734"/>
            <a:ext cx="2398467" cy="873257"/>
          </a:xfrm>
          <a:prstGeom prst="rect">
            <a:avLst/>
          </a:prstGeom>
        </p:spPr>
      </p:pic>
      <p:pic>
        <p:nvPicPr>
          <p:cNvPr id="10" name="Picture 9">
            <a:extLst>
              <a:ext uri="{FF2B5EF4-FFF2-40B4-BE49-F238E27FC236}">
                <a16:creationId xmlns:a16="http://schemas.microsoft.com/office/drawing/2014/main" id="{A5207E85-2545-4CA3-A39B-23050B471625}"/>
              </a:ext>
            </a:extLst>
          </p:cNvPr>
          <p:cNvPicPr>
            <a:picLocks noChangeAspect="1"/>
          </p:cNvPicPr>
          <p:nvPr/>
        </p:nvPicPr>
        <p:blipFill>
          <a:blip r:embed="rId4"/>
          <a:stretch>
            <a:fillRect/>
          </a:stretch>
        </p:blipFill>
        <p:spPr>
          <a:xfrm>
            <a:off x="5204621" y="1481293"/>
            <a:ext cx="3338042" cy="1557042"/>
          </a:xfrm>
          <a:prstGeom prst="rect">
            <a:avLst/>
          </a:prstGeom>
        </p:spPr>
      </p:pic>
    </p:spTree>
    <p:extLst>
      <p:ext uri="{BB962C8B-B14F-4D97-AF65-F5344CB8AC3E}">
        <p14:creationId xmlns:p14="http://schemas.microsoft.com/office/powerpoint/2010/main" val="88826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A80A-B7F6-4203-8171-4DE87320E70E}"/>
              </a:ext>
            </a:extLst>
          </p:cNvPr>
          <p:cNvSpPr>
            <a:spLocks noGrp="1"/>
          </p:cNvSpPr>
          <p:nvPr>
            <p:ph type="title"/>
          </p:nvPr>
        </p:nvSpPr>
        <p:spPr/>
        <p:txBody>
          <a:bodyPr/>
          <a:lstStyle/>
          <a:p>
            <a:r>
              <a:rPr lang="en-US" dirty="0"/>
              <a:t>Using Modules</a:t>
            </a:r>
          </a:p>
        </p:txBody>
      </p:sp>
      <p:sp>
        <p:nvSpPr>
          <p:cNvPr id="6" name="Content Placeholder 5">
            <a:extLst>
              <a:ext uri="{FF2B5EF4-FFF2-40B4-BE49-F238E27FC236}">
                <a16:creationId xmlns:a16="http://schemas.microsoft.com/office/drawing/2014/main" id="{6BD37DAD-ABDA-437C-A7D7-9D914DDD89D2}"/>
              </a:ext>
            </a:extLst>
          </p:cNvPr>
          <p:cNvSpPr>
            <a:spLocks noGrp="1"/>
          </p:cNvSpPr>
          <p:nvPr>
            <p:ph idx="1"/>
          </p:nvPr>
        </p:nvSpPr>
        <p:spPr>
          <a:xfrm>
            <a:off x="650630" y="1363367"/>
            <a:ext cx="7625862" cy="4870548"/>
          </a:xfrm>
        </p:spPr>
        <p:txBody>
          <a:bodyPr>
            <a:normAutofit/>
          </a:bodyPr>
          <a:lstStyle/>
          <a:p>
            <a:r>
              <a:rPr lang="en-US" sz="2000" dirty="0"/>
              <a:t>All methods support shortcuts; </a:t>
            </a:r>
            <a:r>
              <a:rPr lang="en-US" sz="2000" i="1" dirty="0"/>
              <a:t>e.g.,</a:t>
            </a:r>
            <a:br>
              <a:rPr lang="en-US" sz="2000" i="1" dirty="0"/>
            </a:br>
            <a:r>
              <a:rPr lang="en-US" sz="2000" i="1" dirty="0"/>
              <a:t>		</a:t>
            </a:r>
            <a:r>
              <a:rPr lang="en-US" sz="2000" dirty="0">
                <a:solidFill>
                  <a:srgbClr val="0033CC"/>
                </a:solidFill>
              </a:rPr>
              <a:t>import </a:t>
            </a:r>
            <a:r>
              <a:rPr lang="en-US" sz="2000" dirty="0" err="1">
                <a:solidFill>
                  <a:srgbClr val="0033CC"/>
                </a:solidFill>
              </a:rPr>
              <a:t>numpy</a:t>
            </a:r>
            <a:r>
              <a:rPr lang="en-US" sz="2000" dirty="0">
                <a:solidFill>
                  <a:srgbClr val="0033CC"/>
                </a:solidFill>
              </a:rPr>
              <a:t> as np </a:t>
            </a:r>
          </a:p>
          <a:p>
            <a:r>
              <a:rPr lang="en-US" sz="2000" dirty="0"/>
              <a:t>Sometimes import &lt;module&gt; fails, if the module is in fact a collection of modules.</a:t>
            </a:r>
          </a:p>
          <a:p>
            <a:r>
              <a:rPr lang="en-US" sz="2000" dirty="0"/>
              <a:t>For example, </a:t>
            </a:r>
            <a:r>
              <a:rPr lang="en-US" sz="2000" dirty="0">
                <a:solidFill>
                  <a:srgbClr val="0033CC"/>
                </a:solidFill>
              </a:rPr>
              <a:t>import </a:t>
            </a:r>
            <a:r>
              <a:rPr lang="en-US" sz="2000" dirty="0" err="1">
                <a:solidFill>
                  <a:srgbClr val="0033CC"/>
                </a:solidFill>
              </a:rPr>
              <a:t>scipy</a:t>
            </a:r>
            <a:r>
              <a:rPr lang="en-US" sz="2000" dirty="0"/>
              <a:t>. Instead, use </a:t>
            </a:r>
            <a:r>
              <a:rPr lang="en-US" sz="2000" dirty="0">
                <a:solidFill>
                  <a:srgbClr val="0033CC"/>
                </a:solidFill>
              </a:rPr>
              <a:t>import </a:t>
            </a:r>
            <a:r>
              <a:rPr lang="en-US" sz="2000" dirty="0" err="1">
                <a:solidFill>
                  <a:srgbClr val="0033CC"/>
                </a:solidFill>
              </a:rPr>
              <a:t>scipy.signal</a:t>
            </a:r>
            <a:r>
              <a:rPr lang="en-US" sz="2000" dirty="0">
                <a:solidFill>
                  <a:srgbClr val="0033CC"/>
                </a:solidFill>
              </a:rPr>
              <a:t> </a:t>
            </a:r>
            <a:br>
              <a:rPr lang="en-US" sz="2000" dirty="0"/>
            </a:br>
            <a:endParaRPr lang="en-US" sz="2000" dirty="0"/>
          </a:p>
          <a:p>
            <a:r>
              <a:rPr lang="en-US" sz="2000" dirty="0"/>
              <a:t>Importing all functions from the module is not recommended, because different modules may contain functions with the same name.</a:t>
            </a:r>
          </a:p>
        </p:txBody>
      </p:sp>
    </p:spTree>
    <p:extLst>
      <p:ext uri="{BB962C8B-B14F-4D97-AF65-F5344CB8AC3E}">
        <p14:creationId xmlns:p14="http://schemas.microsoft.com/office/powerpoint/2010/main" val="73046309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11662</TotalTime>
  <Words>1447</Words>
  <Application>Microsoft Office PowerPoint</Application>
  <PresentationFormat>On-screen Show (4:3)</PresentationFormat>
  <Paragraphs>216</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Georgia-Bold</vt:lpstr>
      <vt:lpstr>Helvetica Neue</vt:lpstr>
      <vt:lpstr>Roboto</vt:lpstr>
      <vt:lpstr>TimesNewRomanPSMT</vt:lpstr>
      <vt:lpstr>Arial</vt:lpstr>
      <vt:lpstr>Calibri</vt:lpstr>
      <vt:lpstr>Consolas</vt:lpstr>
      <vt:lpstr>Garamond</vt:lpstr>
      <vt:lpstr>Times New Roman</vt:lpstr>
      <vt:lpstr>Organic</vt:lpstr>
      <vt:lpstr>Basic of Python</vt:lpstr>
      <vt:lpstr>Why Python?</vt:lpstr>
      <vt:lpstr>Essential Modules</vt:lpstr>
      <vt:lpstr>Where to get Python?</vt:lpstr>
      <vt:lpstr>Language</vt:lpstr>
      <vt:lpstr>Editors</vt:lpstr>
      <vt:lpstr>Help</vt:lpstr>
      <vt:lpstr>Using Modules</vt:lpstr>
      <vt:lpstr>Using Modules</vt:lpstr>
      <vt:lpstr>Using Modules</vt:lpstr>
      <vt:lpstr>More on Vectors</vt:lpstr>
      <vt:lpstr>Matrices</vt:lpstr>
      <vt:lpstr>Matrix Product</vt:lpstr>
      <vt:lpstr>Indexing</vt:lpstr>
      <vt:lpstr>Indexing</vt:lpstr>
      <vt:lpstr>Indexing</vt:lpstr>
      <vt:lpstr>Indexing</vt:lpstr>
      <vt:lpstr>N-dimensional array</vt:lpstr>
      <vt:lpstr>Functions</vt:lpstr>
      <vt:lpstr>Functions</vt:lpstr>
      <vt:lpstr>Loops and Stuff</vt:lpstr>
      <vt:lpstr>Reading in a Data file</vt:lpstr>
      <vt:lpstr>Reading in a Data file</vt:lpstr>
      <vt:lpstr>Visualization</vt:lpstr>
      <vt:lpstr>Visualization</vt:lpstr>
      <vt:lpstr>Visualization</vt:lpstr>
      <vt:lpstr>PowerPoint Presentation</vt:lpstr>
      <vt:lpstr>What’s TensorFlow?</vt:lpstr>
      <vt:lpstr>Why TensorFlow?</vt:lpstr>
      <vt:lpstr>PowerPoint Presentation</vt:lpstr>
      <vt:lpstr>Data Flow Graphs</vt:lpstr>
      <vt:lpstr>What’s a tensor</vt:lpstr>
      <vt:lpstr>Data Flow Graphs</vt:lpstr>
      <vt:lpstr>Data Flow Graphs</vt:lpstr>
      <vt:lpstr>How to get the value of a? </vt:lpstr>
      <vt:lpstr>More graphs</vt:lpstr>
      <vt:lpstr>Placeholders (inputs)</vt:lpstr>
      <vt:lpstr>Variables (mutable state)</vt:lpstr>
      <vt:lpstr>Neural network (Programming model)</vt:lpstr>
      <vt:lpstr>Neural network (Programming model)</vt:lpstr>
      <vt:lpstr>Neural network (Programming model)</vt:lpstr>
      <vt:lpstr>PowerPoint Presentation</vt:lpstr>
      <vt:lpstr>Defining loss</vt:lpstr>
      <vt:lpstr>Gradient computation: Backpropagation</vt:lpstr>
      <vt:lpstr>Classification of handwritten digits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Hieu Huynh</dc:creator>
  <cp:lastModifiedBy>Hieu Huynh</cp:lastModifiedBy>
  <cp:revision>95</cp:revision>
  <dcterms:created xsi:type="dcterms:W3CDTF">2017-08-15T09:11:00Z</dcterms:created>
  <dcterms:modified xsi:type="dcterms:W3CDTF">2019-06-01T05:18:00Z</dcterms:modified>
</cp:coreProperties>
</file>